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Lst>
  <p:notesMasterIdLst>
    <p:notesMasterId r:id="rId65"/>
  </p:notesMasterIdLst>
  <p:sldIdLst>
    <p:sldId id="257" r:id="rId3"/>
    <p:sldId id="308" r:id="rId4"/>
    <p:sldId id="309" r:id="rId5"/>
    <p:sldId id="310" r:id="rId6"/>
    <p:sldId id="264" r:id="rId7"/>
    <p:sldId id="297" r:id="rId8"/>
    <p:sldId id="261" r:id="rId9"/>
    <p:sldId id="262" r:id="rId10"/>
    <p:sldId id="311" r:id="rId11"/>
    <p:sldId id="312" r:id="rId12"/>
    <p:sldId id="270" r:id="rId13"/>
    <p:sldId id="313" r:id="rId14"/>
    <p:sldId id="314" r:id="rId15"/>
    <p:sldId id="315" r:id="rId16"/>
    <p:sldId id="316" r:id="rId17"/>
    <p:sldId id="317" r:id="rId18"/>
    <p:sldId id="318" r:id="rId19"/>
    <p:sldId id="319" r:id="rId20"/>
    <p:sldId id="320" r:id="rId21"/>
    <p:sldId id="321" r:id="rId22"/>
    <p:sldId id="296" r:id="rId23"/>
    <p:sldId id="266" r:id="rId24"/>
    <p:sldId id="285" r:id="rId25"/>
    <p:sldId id="286" r:id="rId26"/>
    <p:sldId id="287" r:id="rId27"/>
    <p:sldId id="281" r:id="rId28"/>
    <p:sldId id="282" r:id="rId29"/>
    <p:sldId id="283" r:id="rId30"/>
    <p:sldId id="284" r:id="rId31"/>
    <p:sldId id="268" r:id="rId32"/>
    <p:sldId id="274" r:id="rId33"/>
    <p:sldId id="275" r:id="rId34"/>
    <p:sldId id="276" r:id="rId35"/>
    <p:sldId id="277" r:id="rId36"/>
    <p:sldId id="278" r:id="rId37"/>
    <p:sldId id="322" r:id="rId38"/>
    <p:sldId id="299" r:id="rId39"/>
    <p:sldId id="288" r:id="rId40"/>
    <p:sldId id="289" r:id="rId41"/>
    <p:sldId id="290" r:id="rId42"/>
    <p:sldId id="272" r:id="rId43"/>
    <p:sldId id="298" r:id="rId44"/>
    <p:sldId id="300" r:id="rId45"/>
    <p:sldId id="301" r:id="rId46"/>
    <p:sldId id="295" r:id="rId47"/>
    <p:sldId id="291" r:id="rId48"/>
    <p:sldId id="279" r:id="rId49"/>
    <p:sldId id="280" r:id="rId50"/>
    <p:sldId id="302" r:id="rId51"/>
    <p:sldId id="259" r:id="rId52"/>
    <p:sldId id="293" r:id="rId53"/>
    <p:sldId id="303" r:id="rId54"/>
    <p:sldId id="304" r:id="rId55"/>
    <p:sldId id="305" r:id="rId56"/>
    <p:sldId id="306" r:id="rId57"/>
    <p:sldId id="265" r:id="rId58"/>
    <p:sldId id="307" r:id="rId59"/>
    <p:sldId id="263" r:id="rId60"/>
    <p:sldId id="269" r:id="rId61"/>
    <p:sldId id="260" r:id="rId62"/>
    <p:sldId id="256" r:id="rId63"/>
    <p:sldId id="273" r:id="rId64"/>
  </p:sldIdLst>
  <p:sldSz cx="9144000" cy="6464300"/>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E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83"/>
  </p:normalViewPr>
  <p:slideViewPr>
    <p:cSldViewPr snapToGrid="0" snapToObjects="1">
      <p:cViewPr varScale="1">
        <p:scale>
          <a:sx n="116" d="100"/>
          <a:sy n="116" d="100"/>
        </p:scale>
        <p:origin x="1230" y="96"/>
      </p:cViewPr>
      <p:guideLst>
        <p:guide orient="horz" pos="203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NSS%20SD%20NORD%2059\Desktop\BILAN%20STATISTIQUE%20JO%202020\323858_jo_Service_departemental_Nor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UNSS%20SD%20NORD%2059\Desktop\BILAN%20STATISTIQUE%20JO%202020\323858_jo_Service_departemental_No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NSS%20SD%20NORD%2059\Desktop\BILAN%20STATISTIQUE%20JO%202020\323858_jo_Service_departemental_N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fr-FR" sz="1800" b="1" dirty="0">
                <a:solidFill>
                  <a:schemeClr val="tx1"/>
                </a:solidFill>
              </a:rPr>
              <a:t>JEUNES</a:t>
            </a:r>
            <a:r>
              <a:rPr lang="fr-FR" sz="1800" b="1" baseline="0" dirty="0">
                <a:solidFill>
                  <a:schemeClr val="tx1"/>
                </a:solidFill>
              </a:rPr>
              <a:t> OFFICIELS DISPONIBLES DEPARTEMENT DU NORD 2019-2020</a:t>
            </a:r>
          </a:p>
          <a:p>
            <a:pPr algn="ctr">
              <a:defRPr b="1">
                <a:solidFill>
                  <a:schemeClr val="tx1"/>
                </a:solidFill>
              </a:defRPr>
            </a:pPr>
            <a:r>
              <a:rPr lang="fr-FR" sz="1800" b="1" baseline="0" dirty="0">
                <a:solidFill>
                  <a:schemeClr val="tx1"/>
                </a:solidFill>
              </a:rPr>
              <a:t>REPARTITION PAR NIVEAU DE FORMATION</a:t>
            </a:r>
          </a:p>
          <a:p>
            <a:pPr algn="ctr">
              <a:defRPr b="1">
                <a:solidFill>
                  <a:schemeClr val="tx1"/>
                </a:solidFill>
              </a:defRPr>
            </a:pPr>
            <a:endParaRPr lang="fr-FR" b="1" baseline="0" dirty="0">
              <a:solidFill>
                <a:schemeClr val="tx1"/>
              </a:solidFill>
            </a:endParaRPr>
          </a:p>
          <a:p>
            <a:pPr algn="ctr">
              <a:defRPr b="1">
                <a:solidFill>
                  <a:schemeClr val="tx1"/>
                </a:solidFill>
              </a:defRPr>
            </a:pPr>
            <a:endParaRPr lang="fr-FR" b="1" dirty="0">
              <a:solidFill>
                <a:schemeClr val="tx1"/>
              </a:solidFill>
            </a:endParaRPr>
          </a:p>
        </c:rich>
      </c:tx>
      <c:layout>
        <c:manualLayout>
          <c:xMode val="edge"/>
          <c:yMode val="edge"/>
          <c:x val="0.23408522475022683"/>
          <c:y val="1.8621976978102067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fr-FR"/>
        </a:p>
      </c:txPr>
    </c:title>
    <c:autoTitleDeleted val="0"/>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2A2F-4DAA-AAC4-DA50F9951F2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2A2F-4DAA-AAC4-DA50F9951F2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2A2F-4DAA-AAC4-DA50F9951F22}"/>
              </c:ext>
            </c:extLst>
          </c:dPt>
          <c:dPt>
            <c:idx val="3"/>
            <c:bubble3D val="0"/>
            <c:spPr>
              <a:solidFill>
                <a:srgbClr val="FF00FF"/>
              </a:solidFill>
              <a:ln w="19050">
                <a:solidFill>
                  <a:schemeClr val="lt1"/>
                </a:solidFill>
              </a:ln>
              <a:effectLst/>
            </c:spPr>
            <c:extLst>
              <c:ext xmlns:c16="http://schemas.microsoft.com/office/drawing/2014/chart" uri="{C3380CC4-5D6E-409C-BE32-E72D297353CC}">
                <c16:uniqueId val="{00000007-2A2F-4DAA-AAC4-DA50F9951F22}"/>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2A2F-4DAA-AAC4-DA50F9951F22}"/>
              </c:ext>
            </c:extLst>
          </c:dPt>
          <c:dLbls>
            <c:dLbl>
              <c:idx val="0"/>
              <c:layout>
                <c:manualLayout>
                  <c:x val="6.6193853427895966E-2"/>
                  <c:y val="-1.2101070328415043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2F-4DAA-AAC4-DA50F9951F22}"/>
                </c:ext>
              </c:extLst>
            </c:dLbl>
            <c:dLbl>
              <c:idx val="1"/>
              <c:layout>
                <c:manualLayout>
                  <c:x val="-6.5225103742766105E-2"/>
                  <c:y val="1.1070543556357131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A2F-4DAA-AAC4-DA50F9951F22}"/>
                </c:ext>
              </c:extLst>
            </c:dLbl>
            <c:dLbl>
              <c:idx val="2"/>
              <c:layout>
                <c:manualLayout>
                  <c:x val="-9.6926713947990545E-2"/>
                  <c:y val="-1.5126337910518804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A2F-4DAA-AAC4-DA50F9951F22}"/>
                </c:ext>
              </c:extLst>
            </c:dLbl>
            <c:dLbl>
              <c:idx val="3"/>
              <c:layout>
                <c:manualLayout>
                  <c:x val="9.4468657778633877E-2"/>
                  <c:y val="-3.51236821654276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A2F-4DAA-AAC4-DA50F9951F22}"/>
                </c:ext>
              </c:extLst>
            </c:dLbl>
            <c:dLbl>
              <c:idx val="4"/>
              <c:delete val="1"/>
              <c:extLst>
                <c:ext xmlns:c15="http://schemas.microsoft.com/office/drawing/2012/chart" uri="{CE6537A1-D6FC-4f65-9D91-7224C49458BB}"/>
                <c:ext xmlns:c16="http://schemas.microsoft.com/office/drawing/2014/chart" uri="{C3380CC4-5D6E-409C-BE32-E72D297353CC}">
                  <c16:uniqueId val="{00000009-2A2F-4DAA-AAC4-DA50F9951F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DEPT'!$A$17:$A$21</c:f>
              <c:strCache>
                <c:ptCount val="5"/>
                <c:pt idx="0">
                  <c:v>DISTRICT</c:v>
                </c:pt>
                <c:pt idx="1">
                  <c:v>DEPARTEMENTAL</c:v>
                </c:pt>
                <c:pt idx="2">
                  <c:v>ACADEMIQUE</c:v>
                </c:pt>
                <c:pt idx="3">
                  <c:v>NATIONAL</c:v>
                </c:pt>
                <c:pt idx="4">
                  <c:v>INTERNATIONAL</c:v>
                </c:pt>
              </c:strCache>
            </c:strRef>
          </c:cat>
          <c:val>
            <c:numRef>
              <c:f>'BILAN DEPT'!$B$17:$B$21</c:f>
              <c:numCache>
                <c:formatCode>General</c:formatCode>
                <c:ptCount val="5"/>
                <c:pt idx="0">
                  <c:v>4723</c:v>
                </c:pt>
                <c:pt idx="1">
                  <c:v>1417</c:v>
                </c:pt>
                <c:pt idx="2">
                  <c:v>673</c:v>
                </c:pt>
                <c:pt idx="3">
                  <c:v>59</c:v>
                </c:pt>
                <c:pt idx="4">
                  <c:v>0</c:v>
                </c:pt>
              </c:numCache>
            </c:numRef>
          </c:val>
          <c:extLst>
            <c:ext xmlns:c16="http://schemas.microsoft.com/office/drawing/2014/chart" uri="{C3380CC4-5D6E-409C-BE32-E72D297353CC}">
              <c16:uniqueId val="{0000000A-2A2F-4DAA-AAC4-DA50F9951F22}"/>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800" b="1" dirty="0">
                <a:solidFill>
                  <a:schemeClr val="tx1"/>
                </a:solidFill>
              </a:rPr>
              <a:t>JEUNES OFFICIELS FORMES PAR NIVEAU DE FORMATION </a:t>
            </a:r>
          </a:p>
          <a:p>
            <a:pPr>
              <a:defRPr sz="1200" b="1">
                <a:solidFill>
                  <a:schemeClr val="tx1"/>
                </a:solidFill>
              </a:defRPr>
            </a:pPr>
            <a:r>
              <a:rPr lang="en-US" sz="1800" b="1" dirty="0">
                <a:solidFill>
                  <a:schemeClr val="tx1"/>
                </a:solidFill>
              </a:rPr>
              <a:t>DE SEPT 2019 - AOUT 2020</a:t>
            </a:r>
          </a:p>
        </c:rich>
      </c:tx>
      <c:layout>
        <c:manualLayout>
          <c:xMode val="edge"/>
          <c:yMode val="edge"/>
          <c:x val="0.25276983107878215"/>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fr-FR"/>
        </a:p>
      </c:txPr>
    </c:title>
    <c:autoTitleDeleted val="0"/>
    <c:plotArea>
      <c:layout/>
      <c:pieChart>
        <c:varyColors val="1"/>
        <c:ser>
          <c:idx val="0"/>
          <c:order val="0"/>
          <c:explosion val="2"/>
          <c:dPt>
            <c:idx val="0"/>
            <c:bubble3D val="0"/>
            <c:spPr>
              <a:solidFill>
                <a:srgbClr val="00B050"/>
              </a:solidFill>
              <a:ln w="19050">
                <a:solidFill>
                  <a:schemeClr val="lt1"/>
                </a:solidFill>
              </a:ln>
              <a:effectLst/>
            </c:spPr>
            <c:extLst>
              <c:ext xmlns:c16="http://schemas.microsoft.com/office/drawing/2014/chart" uri="{C3380CC4-5D6E-409C-BE32-E72D297353CC}">
                <c16:uniqueId val="{00000001-DD8E-40C6-A569-A41CDBCA2EA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D8E-40C6-A569-A41CDBCA2EA7}"/>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DD8E-40C6-A569-A41CDBCA2EA7}"/>
              </c:ext>
            </c:extLst>
          </c:dPt>
          <c:dPt>
            <c:idx val="3"/>
            <c:bubble3D val="0"/>
            <c:spPr>
              <a:solidFill>
                <a:srgbClr val="FF00FF"/>
              </a:solidFill>
              <a:ln w="19050">
                <a:solidFill>
                  <a:schemeClr val="lt1"/>
                </a:solidFill>
              </a:ln>
              <a:effectLst/>
            </c:spPr>
            <c:extLst>
              <c:ext xmlns:c16="http://schemas.microsoft.com/office/drawing/2014/chart" uri="{C3380CC4-5D6E-409C-BE32-E72D297353CC}">
                <c16:uniqueId val="{00000007-DD8E-40C6-A569-A41CDBCA2EA7}"/>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DD8E-40C6-A569-A41CDBCA2EA7}"/>
              </c:ext>
            </c:extLst>
          </c:dPt>
          <c:dLbls>
            <c:dLbl>
              <c:idx val="0"/>
              <c:layout>
                <c:manualLayout>
                  <c:x val="4.2625829859502778E-2"/>
                  <c:y val="-1.3671231579081872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8E-40C6-A569-A41CDBCA2EA7}"/>
                </c:ext>
              </c:extLst>
            </c:dLbl>
            <c:dLbl>
              <c:idx val="1"/>
              <c:layout>
                <c:manualLayout>
                  <c:x val="-7.3824332564490044E-2"/>
                  <c:y val="8.17081905792309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8E-40C6-A569-A41CDBCA2EA7}"/>
                </c:ext>
              </c:extLst>
            </c:dLbl>
            <c:dLbl>
              <c:idx val="2"/>
              <c:layout>
                <c:manualLayout>
                  <c:x val="-0.16177973965375544"/>
                  <c:y val="5.40712468193383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8E-40C6-A569-A41CDBCA2EA7}"/>
                </c:ext>
              </c:extLst>
            </c:dLbl>
            <c:dLbl>
              <c:idx val="3"/>
              <c:layout>
                <c:manualLayout>
                  <c:x val="8.9225589225589153E-2"/>
                  <c:y val="-6.3613231552162846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366168244120999"/>
                      <c:h val="7.9421119592875317E-2"/>
                    </c:manualLayout>
                  </c15:layout>
                </c:ext>
                <c:ext xmlns:c16="http://schemas.microsoft.com/office/drawing/2014/chart" uri="{C3380CC4-5D6E-409C-BE32-E72D297353CC}">
                  <c16:uniqueId val="{00000007-DD8E-40C6-A569-A41CDBCA2EA7}"/>
                </c:ext>
              </c:extLst>
            </c:dLbl>
            <c:dLbl>
              <c:idx val="4"/>
              <c:delete val="1"/>
              <c:extLst>
                <c:ext xmlns:c15="http://schemas.microsoft.com/office/drawing/2012/chart" uri="{CE6537A1-D6FC-4f65-9D91-7224C49458BB}"/>
                <c:ext xmlns:c16="http://schemas.microsoft.com/office/drawing/2014/chart" uri="{C3380CC4-5D6E-409C-BE32-E72D297353CC}">
                  <c16:uniqueId val="{00000009-DD8E-40C6-A569-A41CDBCA2E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DEPT'!$A$7:$A$11</c:f>
              <c:strCache>
                <c:ptCount val="5"/>
                <c:pt idx="0">
                  <c:v>DISTRICT</c:v>
                </c:pt>
                <c:pt idx="1">
                  <c:v>DEPARTEMENTAL</c:v>
                </c:pt>
                <c:pt idx="2">
                  <c:v>ACADEMIQUE</c:v>
                </c:pt>
                <c:pt idx="3">
                  <c:v>NATIONAL</c:v>
                </c:pt>
                <c:pt idx="4">
                  <c:v>INTERNATIONAL</c:v>
                </c:pt>
              </c:strCache>
            </c:strRef>
          </c:cat>
          <c:val>
            <c:numRef>
              <c:f>'BILAN DEPT'!$B$7:$B$11</c:f>
              <c:numCache>
                <c:formatCode>General</c:formatCode>
                <c:ptCount val="5"/>
                <c:pt idx="0">
                  <c:v>2052</c:v>
                </c:pt>
                <c:pt idx="1">
                  <c:v>455</c:v>
                </c:pt>
                <c:pt idx="2">
                  <c:v>173</c:v>
                </c:pt>
                <c:pt idx="3">
                  <c:v>18</c:v>
                </c:pt>
                <c:pt idx="4">
                  <c:v>0</c:v>
                </c:pt>
              </c:numCache>
            </c:numRef>
          </c:val>
          <c:extLst>
            <c:ext xmlns:c16="http://schemas.microsoft.com/office/drawing/2014/chart" uri="{C3380CC4-5D6E-409C-BE32-E72D297353CC}">
              <c16:uniqueId val="{0000000A-DD8E-40C6-A569-A41CDBCA2EA7}"/>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1800" dirty="0">
                <a:solidFill>
                  <a:schemeClr val="tx1"/>
                </a:solidFill>
              </a:rPr>
              <a:t>REPARTITION PAR SEXE DES JEUNES OFFICIELS </a:t>
            </a:r>
          </a:p>
          <a:p>
            <a:pPr>
              <a:defRPr>
                <a:solidFill>
                  <a:schemeClr val="tx1"/>
                </a:solidFill>
              </a:defRPr>
            </a:pPr>
            <a:r>
              <a:rPr lang="en-US" sz="1800" dirty="0">
                <a:solidFill>
                  <a:schemeClr val="tx1"/>
                </a:solidFill>
              </a:rPr>
              <a:t>FORMES DE SEPT 2019 - AOUT 2020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fr-FR"/>
        </a:p>
      </c:txPr>
    </c:title>
    <c:autoTitleDeleted val="0"/>
    <c:plotArea>
      <c:layout/>
      <c:pieChart>
        <c:varyColors val="1"/>
        <c:ser>
          <c:idx val="0"/>
          <c:order val="0"/>
          <c:tx>
            <c:strRef>
              <c:f>'BILAN DEPT'!$A$122</c:f>
              <c:strCache>
                <c:ptCount val="1"/>
                <c:pt idx="0">
                  <c:v>JEUNES OFFICIELS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28A-41CB-B94C-47C4CF4F8872}"/>
              </c:ext>
            </c:extLst>
          </c:dPt>
          <c:dPt>
            <c:idx val="1"/>
            <c:bubble3D val="0"/>
            <c:spPr>
              <a:solidFill>
                <a:srgbClr val="FF3399"/>
              </a:solidFill>
              <a:ln>
                <a:noFill/>
              </a:ln>
              <a:effectLst/>
            </c:spPr>
            <c:extLst>
              <c:ext xmlns:c16="http://schemas.microsoft.com/office/drawing/2014/chart" uri="{C3380CC4-5D6E-409C-BE32-E72D297353CC}">
                <c16:uniqueId val="{00000003-528A-41CB-B94C-47C4CF4F8872}"/>
              </c:ext>
            </c:extLst>
          </c:dPt>
          <c:dPt>
            <c:idx val="2"/>
            <c:bubble3D val="0"/>
            <c:spPr>
              <a:solidFill>
                <a:srgbClr val="0070C0"/>
              </a:solidFill>
              <a:ln>
                <a:noFill/>
              </a:ln>
              <a:effectLst/>
            </c:spPr>
            <c:extLst>
              <c:ext xmlns:c16="http://schemas.microsoft.com/office/drawing/2014/chart" uri="{C3380CC4-5D6E-409C-BE32-E72D297353CC}">
                <c16:uniqueId val="{00000005-528A-41CB-B94C-47C4CF4F887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'BILAN DEPT'!$B$121:$D$121</c:f>
              <c:strCache>
                <c:ptCount val="3"/>
                <c:pt idx="1">
                  <c:v>FILLES</c:v>
                </c:pt>
                <c:pt idx="2">
                  <c:v>GARCONS</c:v>
                </c:pt>
              </c:strCache>
            </c:strRef>
          </c:cat>
          <c:val>
            <c:numRef>
              <c:f>'BILAN DEPT'!$B$122:$D$122</c:f>
              <c:numCache>
                <c:formatCode>General</c:formatCode>
                <c:ptCount val="3"/>
                <c:pt idx="1">
                  <c:v>993</c:v>
                </c:pt>
                <c:pt idx="2">
                  <c:v>1705</c:v>
                </c:pt>
              </c:numCache>
            </c:numRef>
          </c:val>
          <c:extLst>
            <c:ext xmlns:c16="http://schemas.microsoft.com/office/drawing/2014/chart" uri="{C3380CC4-5D6E-409C-BE32-E72D297353CC}">
              <c16:uniqueId val="{00000006-528A-41CB-B94C-47C4CF4F8872}"/>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r>
              <a:rPr lang="en-US" sz="1800" dirty="0">
                <a:solidFill>
                  <a:schemeClr val="tx1"/>
                </a:solidFill>
              </a:rPr>
              <a:t>LA PART DES DISTRICTS / JEUNES OFFICIELS DISPONIBLES DANS</a:t>
            </a:r>
            <a:r>
              <a:rPr lang="en-US" sz="1800" baseline="0" dirty="0">
                <a:solidFill>
                  <a:schemeClr val="tx1"/>
                </a:solidFill>
              </a:rPr>
              <a:t> LE</a:t>
            </a:r>
            <a:r>
              <a:rPr lang="en-US" sz="1800" dirty="0">
                <a:solidFill>
                  <a:schemeClr val="tx1"/>
                </a:solidFill>
              </a:rPr>
              <a:t> DEPARTEMENT</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fr-FR"/>
        </a:p>
      </c:txPr>
    </c:title>
    <c:autoTitleDeleted val="0"/>
    <c:plotArea>
      <c:layout/>
      <c:pieChart>
        <c:varyColors val="1"/>
        <c:ser>
          <c:idx val="0"/>
          <c:order val="0"/>
          <c:tx>
            <c:strRef>
              <c:f>'BILAN DEPT'!$B$95</c:f>
              <c:strCache>
                <c:ptCount val="1"/>
                <c:pt idx="0">
                  <c:v>PART DU DISTRICT / JEUNES OFFICIELS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BBF-4B05-8FD8-F83C8F38496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BBF-4B05-8FD8-F83C8F38496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BBF-4B05-8FD8-F83C8F38496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BBF-4B05-8FD8-F83C8F38496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BBF-4B05-8FD8-F83C8F38496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BBF-4B05-8FD8-F83C8F38496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BBF-4B05-8FD8-F83C8F38496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BBF-4B05-8FD8-F83C8F384960}"/>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BBF-4B05-8FD8-F83C8F384960}"/>
              </c:ext>
            </c:extLst>
          </c:dPt>
          <c:dLbls>
            <c:dLbl>
              <c:idx val="0"/>
              <c:layout>
                <c:manualLayout>
                  <c:x val="2.2644927536231884E-2"/>
                  <c:y val="-2.986857825567503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BF-4B05-8FD8-F83C8F384960}"/>
                </c:ext>
              </c:extLst>
            </c:dLbl>
            <c:dLbl>
              <c:idx val="1"/>
              <c:layout>
                <c:manualLayout>
                  <c:x val="4.3025362318840493E-2"/>
                  <c:y val="-2.7379213780688156E-1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BF-4B05-8FD8-F83C8F384960}"/>
                </c:ext>
              </c:extLst>
            </c:dLbl>
            <c:dLbl>
              <c:idx val="2"/>
              <c:layout>
                <c:manualLayout>
                  <c:x val="1.585144927536232E-2"/>
                  <c:y val="-8.9605734767025085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BF-4B05-8FD8-F83C8F384960}"/>
                </c:ext>
              </c:extLst>
            </c:dLbl>
            <c:dLbl>
              <c:idx val="3"/>
              <c:layout>
                <c:manualLayout>
                  <c:x val="2.0380434782608696E-2"/>
                  <c:y val="2.986857825567503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BF-4B05-8FD8-F83C8F384960}"/>
                </c:ext>
              </c:extLst>
            </c:dLbl>
            <c:dLbl>
              <c:idx val="4"/>
              <c:layout>
                <c:manualLayout>
                  <c:x val="2.2644927536231885E-3"/>
                  <c:y val="2.98685782556750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BF-4B05-8FD8-F83C8F384960}"/>
                </c:ext>
              </c:extLst>
            </c:dLbl>
            <c:dLbl>
              <c:idx val="5"/>
              <c:layout>
                <c:manualLayout>
                  <c:x val="2.717391304347826E-2"/>
                  <c:y val="-1.194743130227012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BF-4B05-8FD8-F83C8F384960}"/>
                </c:ext>
              </c:extLst>
            </c:dLbl>
            <c:dLbl>
              <c:idx val="6"/>
              <c:layout>
                <c:manualLayout>
                  <c:x val="-1.8115942028985529E-2"/>
                  <c:y val="-5.9737156511350063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BF-4B05-8FD8-F83C8F384960}"/>
                </c:ext>
              </c:extLst>
            </c:dLbl>
            <c:dLbl>
              <c:idx val="7"/>
              <c:layout>
                <c:manualLayout>
                  <c:x val="-3.170289855072464E-2"/>
                  <c:y val="-1.0951685512275263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BBF-4B05-8FD8-F83C8F384960}"/>
                </c:ext>
              </c:extLst>
            </c:dLbl>
            <c:dLbl>
              <c:idx val="8"/>
              <c:layout>
                <c:manualLayout>
                  <c:x val="-2.0380434782608717E-2"/>
                  <c:y val="-2.38948626045400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BF-4B05-8FD8-F83C8F38496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DEPT'!$A$96:$A$104</c:f>
              <c:strCache>
                <c:ptCount val="9"/>
                <c:pt idx="0">
                  <c:v>CAMBRAI</c:v>
                </c:pt>
                <c:pt idx="1">
                  <c:v>DOUAI</c:v>
                </c:pt>
                <c:pt idx="2">
                  <c:v>DUNKERQUE</c:v>
                </c:pt>
                <c:pt idx="3">
                  <c:v>FOURMIES</c:v>
                </c:pt>
                <c:pt idx="4">
                  <c:v>FLANDRES</c:v>
                </c:pt>
                <c:pt idx="5">
                  <c:v>LILLE</c:v>
                </c:pt>
                <c:pt idx="6">
                  <c:v>MAUBEUGE</c:v>
                </c:pt>
                <c:pt idx="7">
                  <c:v>ROUBAIX-TOURCOING</c:v>
                </c:pt>
                <c:pt idx="8">
                  <c:v>VALENCIENNES </c:v>
                </c:pt>
              </c:strCache>
            </c:strRef>
          </c:cat>
          <c:val>
            <c:numRef>
              <c:f>'BILAN DEPT'!$B$96:$B$104</c:f>
              <c:numCache>
                <c:formatCode>General</c:formatCode>
                <c:ptCount val="9"/>
                <c:pt idx="0">
                  <c:v>7.8</c:v>
                </c:pt>
                <c:pt idx="1">
                  <c:v>7.57</c:v>
                </c:pt>
                <c:pt idx="2">
                  <c:v>7.87</c:v>
                </c:pt>
                <c:pt idx="3">
                  <c:v>1.76</c:v>
                </c:pt>
                <c:pt idx="4">
                  <c:v>5.33</c:v>
                </c:pt>
                <c:pt idx="5">
                  <c:v>26.62</c:v>
                </c:pt>
                <c:pt idx="6">
                  <c:v>9.52</c:v>
                </c:pt>
                <c:pt idx="7">
                  <c:v>12.97</c:v>
                </c:pt>
                <c:pt idx="8">
                  <c:v>20.58</c:v>
                </c:pt>
              </c:numCache>
            </c:numRef>
          </c:val>
          <c:extLst>
            <c:ext xmlns:c16="http://schemas.microsoft.com/office/drawing/2014/chart" uri="{C3380CC4-5D6E-409C-BE32-E72D297353CC}">
              <c16:uniqueId val="{00000012-ABBF-4B05-8FD8-F83C8F38496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DA6951E-A390-4ABE-A742-0AC48847E205}" type="datetimeFigureOut">
              <a:rPr lang="fr-FR" smtClean="0"/>
              <a:t>09/09/2020</a:t>
            </a:fld>
            <a:endParaRPr lang="fr-FR"/>
          </a:p>
        </p:txBody>
      </p:sp>
      <p:sp>
        <p:nvSpPr>
          <p:cNvPr id="4" name="Espace réservé de l'image des diapositives 3"/>
          <p:cNvSpPr>
            <a:spLocks noGrp="1" noRot="1" noChangeAspect="1"/>
          </p:cNvSpPr>
          <p:nvPr>
            <p:ph type="sldImg" idx="2"/>
          </p:nvPr>
        </p:nvSpPr>
        <p:spPr>
          <a:xfrm>
            <a:off x="1030288" y="1243013"/>
            <a:ext cx="47450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5FF156E-2207-4846-83B8-F5A7464906E3}" type="slidenum">
              <a:rPr lang="fr-FR" smtClean="0"/>
              <a:t>‹N°›</a:t>
            </a:fld>
            <a:endParaRPr lang="fr-FR"/>
          </a:p>
        </p:txBody>
      </p:sp>
    </p:spTree>
    <p:extLst>
      <p:ext uri="{BB962C8B-B14F-4D97-AF65-F5344CB8AC3E}">
        <p14:creationId xmlns:p14="http://schemas.microsoft.com/office/powerpoint/2010/main" val="199032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FF156E-2207-4846-83B8-F5A7464906E3}" type="slidenum">
              <a:rPr lang="fr-FR" smtClean="0"/>
              <a:t>6</a:t>
            </a:fld>
            <a:endParaRPr lang="fr-FR"/>
          </a:p>
        </p:txBody>
      </p:sp>
    </p:spTree>
    <p:extLst>
      <p:ext uri="{BB962C8B-B14F-4D97-AF65-F5344CB8AC3E}">
        <p14:creationId xmlns:p14="http://schemas.microsoft.com/office/powerpoint/2010/main" val="188039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18</a:t>
            </a:fld>
            <a:endParaRPr lang="fr-FR"/>
          </a:p>
        </p:txBody>
      </p:sp>
    </p:spTree>
    <p:extLst>
      <p:ext uri="{BB962C8B-B14F-4D97-AF65-F5344CB8AC3E}">
        <p14:creationId xmlns:p14="http://schemas.microsoft.com/office/powerpoint/2010/main" val="225126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19</a:t>
            </a:fld>
            <a:endParaRPr lang="fr-FR"/>
          </a:p>
        </p:txBody>
      </p:sp>
    </p:spTree>
    <p:extLst>
      <p:ext uri="{BB962C8B-B14F-4D97-AF65-F5344CB8AC3E}">
        <p14:creationId xmlns:p14="http://schemas.microsoft.com/office/powerpoint/2010/main" val="8821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FF156E-2207-4846-83B8-F5A7464906E3}" type="slidenum">
              <a:rPr lang="fr-FR" smtClean="0"/>
              <a:t>35</a:t>
            </a:fld>
            <a:endParaRPr lang="fr-FR"/>
          </a:p>
        </p:txBody>
      </p:sp>
    </p:spTree>
    <p:extLst>
      <p:ext uri="{BB962C8B-B14F-4D97-AF65-F5344CB8AC3E}">
        <p14:creationId xmlns:p14="http://schemas.microsoft.com/office/powerpoint/2010/main" val="389394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FF156E-2207-4846-83B8-F5A7464906E3}" type="slidenum">
              <a:rPr lang="fr-FR" smtClean="0"/>
              <a:t>43</a:t>
            </a:fld>
            <a:endParaRPr lang="fr-FR"/>
          </a:p>
        </p:txBody>
      </p:sp>
    </p:spTree>
    <p:extLst>
      <p:ext uri="{BB962C8B-B14F-4D97-AF65-F5344CB8AC3E}">
        <p14:creationId xmlns:p14="http://schemas.microsoft.com/office/powerpoint/2010/main" val="238966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FF156E-2207-4846-83B8-F5A7464906E3}" type="slidenum">
              <a:rPr lang="fr-FR" smtClean="0"/>
              <a:t>44</a:t>
            </a:fld>
            <a:endParaRPr lang="fr-FR"/>
          </a:p>
        </p:txBody>
      </p:sp>
    </p:spTree>
    <p:extLst>
      <p:ext uri="{BB962C8B-B14F-4D97-AF65-F5344CB8AC3E}">
        <p14:creationId xmlns:p14="http://schemas.microsoft.com/office/powerpoint/2010/main" val="21273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FF156E-2207-4846-83B8-F5A7464906E3}" type="slidenum">
              <a:rPr lang="fr-FR" smtClean="0"/>
              <a:t>59</a:t>
            </a:fld>
            <a:endParaRPr lang="fr-FR"/>
          </a:p>
        </p:txBody>
      </p:sp>
    </p:spTree>
    <p:extLst>
      <p:ext uri="{BB962C8B-B14F-4D97-AF65-F5344CB8AC3E}">
        <p14:creationId xmlns:p14="http://schemas.microsoft.com/office/powerpoint/2010/main" val="339737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7</a:t>
            </a:fld>
            <a:endParaRPr lang="fr-FR"/>
          </a:p>
        </p:txBody>
      </p:sp>
    </p:spTree>
    <p:extLst>
      <p:ext uri="{BB962C8B-B14F-4D97-AF65-F5344CB8AC3E}">
        <p14:creationId xmlns:p14="http://schemas.microsoft.com/office/powerpoint/2010/main" val="50994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8</a:t>
            </a:fld>
            <a:endParaRPr lang="fr-FR"/>
          </a:p>
        </p:txBody>
      </p:sp>
    </p:spTree>
    <p:extLst>
      <p:ext uri="{BB962C8B-B14F-4D97-AF65-F5344CB8AC3E}">
        <p14:creationId xmlns:p14="http://schemas.microsoft.com/office/powerpoint/2010/main" val="191592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12</a:t>
            </a:fld>
            <a:endParaRPr lang="fr-FR"/>
          </a:p>
        </p:txBody>
      </p:sp>
    </p:spTree>
    <p:extLst>
      <p:ext uri="{BB962C8B-B14F-4D97-AF65-F5344CB8AC3E}">
        <p14:creationId xmlns:p14="http://schemas.microsoft.com/office/powerpoint/2010/main" val="24150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13</a:t>
            </a:fld>
            <a:endParaRPr lang="fr-FR"/>
          </a:p>
        </p:txBody>
      </p:sp>
    </p:spTree>
    <p:extLst>
      <p:ext uri="{BB962C8B-B14F-4D97-AF65-F5344CB8AC3E}">
        <p14:creationId xmlns:p14="http://schemas.microsoft.com/office/powerpoint/2010/main" val="242163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14</a:t>
            </a:fld>
            <a:endParaRPr lang="fr-FR"/>
          </a:p>
        </p:txBody>
      </p:sp>
    </p:spTree>
    <p:extLst>
      <p:ext uri="{BB962C8B-B14F-4D97-AF65-F5344CB8AC3E}">
        <p14:creationId xmlns:p14="http://schemas.microsoft.com/office/powerpoint/2010/main" val="225556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15</a:t>
            </a:fld>
            <a:endParaRPr lang="fr-FR"/>
          </a:p>
        </p:txBody>
      </p:sp>
    </p:spTree>
    <p:extLst>
      <p:ext uri="{BB962C8B-B14F-4D97-AF65-F5344CB8AC3E}">
        <p14:creationId xmlns:p14="http://schemas.microsoft.com/office/powerpoint/2010/main" val="4276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16</a:t>
            </a:fld>
            <a:endParaRPr lang="fr-FR"/>
          </a:p>
        </p:txBody>
      </p:sp>
    </p:spTree>
    <p:extLst>
      <p:ext uri="{BB962C8B-B14F-4D97-AF65-F5344CB8AC3E}">
        <p14:creationId xmlns:p14="http://schemas.microsoft.com/office/powerpoint/2010/main" val="262220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FF786E-D74B-4EF8-82FF-1B2116FA8CD3}" type="slidenum">
              <a:rPr lang="fr-FR" smtClean="0"/>
              <a:t>17</a:t>
            </a:fld>
            <a:endParaRPr lang="fr-FR"/>
          </a:p>
        </p:txBody>
      </p:sp>
    </p:spTree>
    <p:extLst>
      <p:ext uri="{BB962C8B-B14F-4D97-AF65-F5344CB8AC3E}">
        <p14:creationId xmlns:p14="http://schemas.microsoft.com/office/powerpoint/2010/main" val="2153951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rcRect/>
          <a:stretch/>
        </p:blipFill>
        <p:spPr>
          <a:xfrm>
            <a:off x="0" y="2819"/>
            <a:ext cx="9163242" cy="6477903"/>
          </a:xfrm>
          <a:prstGeom prst="rect">
            <a:avLst/>
          </a:prstGeom>
        </p:spPr>
      </p:pic>
      <p:sp>
        <p:nvSpPr>
          <p:cNvPr id="2" name="Titre 1"/>
          <p:cNvSpPr>
            <a:spLocks noGrp="1"/>
          </p:cNvSpPr>
          <p:nvPr>
            <p:ph type="ctrTitle"/>
          </p:nvPr>
        </p:nvSpPr>
        <p:spPr>
          <a:xfrm>
            <a:off x="612000" y="3420000"/>
            <a:ext cx="7920000" cy="324000"/>
          </a:xfrm>
          <a:prstGeom prst="rect">
            <a:avLst/>
          </a:prstGeom>
        </p:spPr>
        <p:txBody>
          <a:bodyPr lIns="0" tIns="0" rIns="0" bIns="0" anchor="t" anchorCtr="0">
            <a:noAutofit/>
          </a:bodyPr>
          <a:lstStyle>
            <a:lvl1pPr algn="l">
              <a:defRPr sz="1900" b="0" cap="all">
                <a:solidFill>
                  <a:srgbClr val="FFFFFF"/>
                </a:solidFill>
                <a:latin typeface="Arial Black"/>
                <a:cs typeface="Arial Black"/>
              </a:defRPr>
            </a:lvl1pPr>
          </a:lstStyle>
          <a:p>
            <a:r>
              <a:rPr lang="fr-FR"/>
              <a:t>Cliquez et modifiez le titre</a:t>
            </a:r>
          </a:p>
        </p:txBody>
      </p:sp>
      <p:sp>
        <p:nvSpPr>
          <p:cNvPr id="3" name="Sous-titre 2"/>
          <p:cNvSpPr>
            <a:spLocks noGrp="1"/>
          </p:cNvSpPr>
          <p:nvPr>
            <p:ph type="subTitle" idx="1"/>
          </p:nvPr>
        </p:nvSpPr>
        <p:spPr>
          <a:xfrm>
            <a:off x="612000" y="3744000"/>
            <a:ext cx="7920000" cy="720000"/>
          </a:xfrm>
          <a:prstGeom prst="rect">
            <a:avLst/>
          </a:prstGeom>
        </p:spPr>
        <p:txBody>
          <a:bodyPr lIns="0" tIns="0" rIns="0" bIns="0">
            <a:noAutofit/>
          </a:bodyPr>
          <a:lstStyle>
            <a:lvl1pPr marL="0" indent="0" algn="l">
              <a:buNone/>
              <a:defRPr sz="1900" b="0">
                <a:solidFill>
                  <a:schemeClr val="bg1"/>
                </a:solidFill>
                <a:latin typeface="Arial Black"/>
                <a:cs typeface="Arial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395802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80F1E-286F-40A1-848A-06AF68914E49}"/>
              </a:ext>
            </a:extLst>
          </p:cNvPr>
          <p:cNvSpPr>
            <a:spLocks noGrp="1"/>
          </p:cNvSpPr>
          <p:nvPr>
            <p:ph type="title"/>
          </p:nvPr>
        </p:nvSpPr>
        <p:spPr>
          <a:xfrm>
            <a:off x="629841" y="430953"/>
            <a:ext cx="2949178" cy="1508337"/>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051147F9-0755-4E90-82D7-3339BDE3E27A}"/>
              </a:ext>
            </a:extLst>
          </p:cNvPr>
          <p:cNvSpPr>
            <a:spLocks noGrp="1"/>
          </p:cNvSpPr>
          <p:nvPr>
            <p:ph idx="1"/>
          </p:nvPr>
        </p:nvSpPr>
        <p:spPr>
          <a:xfrm>
            <a:off x="3887391" y="930740"/>
            <a:ext cx="4629150" cy="4593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73E354-80C2-413A-A473-2B79A2C4AC84}"/>
              </a:ext>
            </a:extLst>
          </p:cNvPr>
          <p:cNvSpPr>
            <a:spLocks noGrp="1"/>
          </p:cNvSpPr>
          <p:nvPr>
            <p:ph type="body" sz="half" idx="2"/>
          </p:nvPr>
        </p:nvSpPr>
        <p:spPr>
          <a:xfrm>
            <a:off x="629841" y="1939290"/>
            <a:ext cx="2949178" cy="35927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72299E-21EF-4F08-909E-2E310B6237C2}"/>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6" name="Espace réservé du pied de page 5">
            <a:extLst>
              <a:ext uri="{FF2B5EF4-FFF2-40B4-BE49-F238E27FC236}">
                <a16:creationId xmlns:a16="http://schemas.microsoft.com/office/drawing/2014/main" id="{6EE93D07-01F3-4C34-8384-90DE09FE3E7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8240574-698C-4FC4-A79C-FFBE0E64B080}"/>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324477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F14FC-B13C-42D2-ABE0-BB833EACF051}"/>
              </a:ext>
            </a:extLst>
          </p:cNvPr>
          <p:cNvSpPr>
            <a:spLocks noGrp="1"/>
          </p:cNvSpPr>
          <p:nvPr>
            <p:ph type="title"/>
          </p:nvPr>
        </p:nvSpPr>
        <p:spPr>
          <a:xfrm>
            <a:off x="629841" y="430953"/>
            <a:ext cx="2949178" cy="1508337"/>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1903F930-3B5D-4A43-BEB7-6DCA08D9861F}"/>
              </a:ext>
            </a:extLst>
          </p:cNvPr>
          <p:cNvSpPr>
            <a:spLocks noGrp="1"/>
          </p:cNvSpPr>
          <p:nvPr>
            <p:ph type="pic" idx="1"/>
          </p:nvPr>
        </p:nvSpPr>
        <p:spPr>
          <a:xfrm>
            <a:off x="3887391" y="930740"/>
            <a:ext cx="4629150" cy="459384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a:extLst>
              <a:ext uri="{FF2B5EF4-FFF2-40B4-BE49-F238E27FC236}">
                <a16:creationId xmlns:a16="http://schemas.microsoft.com/office/drawing/2014/main" id="{E90633D5-07E7-42D8-83BC-383FED293FBF}"/>
              </a:ext>
            </a:extLst>
          </p:cNvPr>
          <p:cNvSpPr>
            <a:spLocks noGrp="1"/>
          </p:cNvSpPr>
          <p:nvPr>
            <p:ph type="body" sz="half" idx="2"/>
          </p:nvPr>
        </p:nvSpPr>
        <p:spPr>
          <a:xfrm>
            <a:off x="629841" y="1939290"/>
            <a:ext cx="2949178" cy="35927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2233C7-72F0-4598-A894-75B25E6233AA}"/>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6" name="Espace réservé du pied de page 5">
            <a:extLst>
              <a:ext uri="{FF2B5EF4-FFF2-40B4-BE49-F238E27FC236}">
                <a16:creationId xmlns:a16="http://schemas.microsoft.com/office/drawing/2014/main" id="{962D2AF3-F6B9-44AA-80DA-C3EBF735DE7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14A4C8F-52ED-49EA-8E11-195E6BFE585E}"/>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257333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1FC30-A28D-4B29-A359-1F4487F072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6B6765-4266-4FF6-AD99-242CAE7ED1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37429C-7C6C-4E61-9B4D-1F7FE63D98E3}"/>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360697F5-7841-44F3-B816-1B71CF17350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93788F8-159F-4A16-A644-36B1A9F47BBD}"/>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216407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FE3990E-A5BD-40F9-A27C-78A1A63873D6}"/>
              </a:ext>
            </a:extLst>
          </p:cNvPr>
          <p:cNvSpPr>
            <a:spLocks noGrp="1"/>
          </p:cNvSpPr>
          <p:nvPr>
            <p:ph type="title" orient="vert"/>
          </p:nvPr>
        </p:nvSpPr>
        <p:spPr>
          <a:xfrm>
            <a:off x="6543675" y="344164"/>
            <a:ext cx="1971675" cy="547819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BE27E1-BF23-4341-A320-1F1BB3DEE039}"/>
              </a:ext>
            </a:extLst>
          </p:cNvPr>
          <p:cNvSpPr>
            <a:spLocks noGrp="1"/>
          </p:cNvSpPr>
          <p:nvPr>
            <p:ph type="body" orient="vert" idx="1"/>
          </p:nvPr>
        </p:nvSpPr>
        <p:spPr>
          <a:xfrm>
            <a:off x="628650" y="344164"/>
            <a:ext cx="5800725" cy="547819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2DE263-B53F-42BD-BDAB-DB0B3ECB3707}"/>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C66D0AFF-D982-422E-981D-EFADF1219A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8D326C4-68EC-4128-B87F-B2B5FC735B84}"/>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140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contenu">
    <p:spTree>
      <p:nvGrpSpPr>
        <p:cNvPr id="1" name=""/>
        <p:cNvGrpSpPr/>
        <p:nvPr/>
      </p:nvGrpSpPr>
      <p:grpSpPr>
        <a:xfrm>
          <a:off x="0" y="0"/>
          <a:ext cx="0" cy="0"/>
          <a:chOff x="0" y="0"/>
          <a:chExt cx="0" cy="0"/>
        </a:xfrm>
      </p:grpSpPr>
      <p:sp>
        <p:nvSpPr>
          <p:cNvPr id="2" name="Titre 1"/>
          <p:cNvSpPr>
            <a:spLocks noGrp="1"/>
          </p:cNvSpPr>
          <p:nvPr>
            <p:ph type="title"/>
          </p:nvPr>
        </p:nvSpPr>
        <p:spPr>
          <a:xfrm>
            <a:off x="612000" y="684000"/>
            <a:ext cx="7920000" cy="324000"/>
          </a:xfrm>
          <a:prstGeom prst="rect">
            <a:avLst/>
          </a:prstGeom>
        </p:spPr>
        <p:txBody>
          <a:bodyPr lIns="0" tIns="0" rIns="0" bIns="0" anchor="t" anchorCtr="0">
            <a:noAutofit/>
          </a:bodyPr>
          <a:lstStyle>
            <a:lvl1pPr algn="l">
              <a:defRPr sz="1900" cap="all">
                <a:solidFill>
                  <a:schemeClr val="accent1"/>
                </a:solidFill>
                <a:latin typeface="Arial Black"/>
                <a:cs typeface="Arial Black"/>
              </a:defRPr>
            </a:lvl1pPr>
          </a:lstStyle>
          <a:p>
            <a:r>
              <a:rPr lang="fr-FR"/>
              <a:t>Cliquez et modifiez le titre</a:t>
            </a:r>
          </a:p>
        </p:txBody>
      </p:sp>
      <p:sp>
        <p:nvSpPr>
          <p:cNvPr id="3" name="Espace réservé du contenu 2"/>
          <p:cNvSpPr>
            <a:spLocks noGrp="1"/>
          </p:cNvSpPr>
          <p:nvPr>
            <p:ph idx="1"/>
          </p:nvPr>
        </p:nvSpPr>
        <p:spPr>
          <a:xfrm>
            <a:off x="612000" y="2160000"/>
            <a:ext cx="5040000" cy="3240000"/>
          </a:xfrm>
          <a:prstGeom prst="rect">
            <a:avLst/>
          </a:prstGeom>
        </p:spPr>
        <p:txBody>
          <a:bodyPr lIns="0" tIns="0" rIns="0" bIns="0">
            <a:noAutofit/>
          </a:bodyPr>
          <a:lstStyle>
            <a:lvl1pPr marL="0" indent="0">
              <a:spcBef>
                <a:spcPts val="1600"/>
              </a:spcBef>
              <a:buNone/>
              <a:defRPr sz="1100" b="1" cap="all">
                <a:solidFill>
                  <a:srgbClr val="2D8EC2"/>
                </a:solidFill>
              </a:defRPr>
            </a:lvl1pPr>
            <a:lvl2pPr marL="0" indent="0">
              <a:spcBef>
                <a:spcPts val="800"/>
              </a:spcBef>
              <a:buNone/>
              <a:defRPr sz="900" b="1"/>
            </a:lvl2pPr>
            <a:lvl3pPr marL="0" indent="0">
              <a:spcBef>
                <a:spcPts val="200"/>
              </a:spcBef>
              <a:buNone/>
              <a:defRPr sz="900" b="1"/>
            </a:lvl3pPr>
            <a:lvl4pPr marL="0" indent="0">
              <a:spcBef>
                <a:spcPts val="200"/>
              </a:spcBef>
              <a:buNone/>
              <a:defRPr sz="900" b="1"/>
            </a:lvl4pPr>
            <a:lvl5pPr marL="0" indent="0">
              <a:spcBef>
                <a:spcPts val="200"/>
              </a:spcBef>
              <a:buNone/>
              <a:defRPr sz="900" b="1"/>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contenu 10"/>
          <p:cNvSpPr>
            <a:spLocks noGrp="1"/>
          </p:cNvSpPr>
          <p:nvPr>
            <p:ph sz="quarter" idx="10" hasCustomPrompt="1"/>
          </p:nvPr>
        </p:nvSpPr>
        <p:spPr>
          <a:xfrm>
            <a:off x="612000" y="1009650"/>
            <a:ext cx="7920000" cy="648000"/>
          </a:xfrm>
          <a:prstGeom prst="rect">
            <a:avLst/>
          </a:prstGeom>
        </p:spPr>
        <p:txBody>
          <a:bodyPr vert="horz" lIns="0" tIns="0" rIns="0" bIns="0"/>
          <a:lstStyle>
            <a:lvl1pPr marL="0" indent="0">
              <a:buNone/>
              <a:defRPr sz="1900">
                <a:latin typeface="Arial Black"/>
                <a:cs typeface="Arial Black"/>
              </a:defRPr>
            </a:lvl1pPr>
          </a:lstStyle>
          <a:p>
            <a:pPr lvl="0"/>
            <a:r>
              <a:rPr lang="fr-FR"/>
              <a:t>Cliquez et modifiez le sous-titre</a:t>
            </a:r>
          </a:p>
        </p:txBody>
      </p:sp>
      <p:pic>
        <p:nvPicPr>
          <p:cNvPr id="4" name="Image 3" descr="UNSS interieur55522.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73" cy="6464300"/>
          </a:xfrm>
          <a:prstGeom prst="rect">
            <a:avLst/>
          </a:prstGeom>
        </p:spPr>
      </p:pic>
    </p:spTree>
    <p:extLst>
      <p:ext uri="{BB962C8B-B14F-4D97-AF65-F5344CB8AC3E}">
        <p14:creationId xmlns:p14="http://schemas.microsoft.com/office/powerpoint/2010/main" val="28499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9A732-648A-4DF2-8896-E22A2AC3B4B1}"/>
              </a:ext>
            </a:extLst>
          </p:cNvPr>
          <p:cNvSpPr>
            <a:spLocks noGrp="1"/>
          </p:cNvSpPr>
          <p:nvPr>
            <p:ph type="ctrTitle"/>
          </p:nvPr>
        </p:nvSpPr>
        <p:spPr>
          <a:xfrm>
            <a:off x="1143000" y="1057931"/>
            <a:ext cx="6858000" cy="2250534"/>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AAB1E379-265F-4B66-AE2A-E466B1DE83CC}"/>
              </a:ext>
            </a:extLst>
          </p:cNvPr>
          <p:cNvSpPr>
            <a:spLocks noGrp="1"/>
          </p:cNvSpPr>
          <p:nvPr>
            <p:ph type="subTitle" idx="1"/>
          </p:nvPr>
        </p:nvSpPr>
        <p:spPr>
          <a:xfrm>
            <a:off x="1143000" y="3395254"/>
            <a:ext cx="6858000" cy="156070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A630979-72E1-42C1-93BE-1AFDADFD8AF8}"/>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33AD27AC-F505-4C43-B949-3B7CC161DB2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728CF10-395C-4737-931A-47E71EA26946}"/>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351222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64838-CF0D-4725-A34C-153FCA2307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9A9224-E724-47F9-8237-ABE403BC0DA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62566C-AA78-4016-A847-FD51C5902B9D}"/>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06A8F5C0-884D-42C6-A13B-8C3533133DF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D229320-2625-45EF-8D89-DCFEA57A4E6C}"/>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40214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A67E4-FE73-414E-BE92-A3E76CB1CED4}"/>
              </a:ext>
            </a:extLst>
          </p:cNvPr>
          <p:cNvSpPr>
            <a:spLocks noGrp="1"/>
          </p:cNvSpPr>
          <p:nvPr>
            <p:ph type="title"/>
          </p:nvPr>
        </p:nvSpPr>
        <p:spPr>
          <a:xfrm>
            <a:off x="623888" y="1611587"/>
            <a:ext cx="7886700" cy="2688969"/>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3C410DBE-42CC-465B-9247-C48C38B2E961}"/>
              </a:ext>
            </a:extLst>
          </p:cNvPr>
          <p:cNvSpPr>
            <a:spLocks noGrp="1"/>
          </p:cNvSpPr>
          <p:nvPr>
            <p:ph type="body" idx="1"/>
          </p:nvPr>
        </p:nvSpPr>
        <p:spPr>
          <a:xfrm>
            <a:off x="623888" y="4325994"/>
            <a:ext cx="7886700" cy="141406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223A187-2F20-4DE4-8C77-0439AD6BB84B}"/>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0AB7C33E-F669-4860-A910-8AEB7FBFF91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84FBAEC-AFFF-446B-9833-6F738E4F6596}"/>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123265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EFBD2-5852-4EDE-8A96-63B08E16FD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E65E68-DCF4-4EA6-AB2C-098C03808F5C}"/>
              </a:ext>
            </a:extLst>
          </p:cNvPr>
          <p:cNvSpPr>
            <a:spLocks noGrp="1"/>
          </p:cNvSpPr>
          <p:nvPr>
            <p:ph sz="half" idx="1"/>
          </p:nvPr>
        </p:nvSpPr>
        <p:spPr>
          <a:xfrm>
            <a:off x="628650" y="1720821"/>
            <a:ext cx="3886200" cy="41015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E88580-194C-4B05-B853-4CC32E682D11}"/>
              </a:ext>
            </a:extLst>
          </p:cNvPr>
          <p:cNvSpPr>
            <a:spLocks noGrp="1"/>
          </p:cNvSpPr>
          <p:nvPr>
            <p:ph sz="half" idx="2"/>
          </p:nvPr>
        </p:nvSpPr>
        <p:spPr>
          <a:xfrm>
            <a:off x="4629150" y="1720821"/>
            <a:ext cx="3886200" cy="41015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052F75-2E2D-42DC-A253-0D8D6F8E48E8}"/>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6" name="Espace réservé du pied de page 5">
            <a:extLst>
              <a:ext uri="{FF2B5EF4-FFF2-40B4-BE49-F238E27FC236}">
                <a16:creationId xmlns:a16="http://schemas.microsoft.com/office/drawing/2014/main" id="{C12C81BA-A459-4CDA-867C-0CFFE05D99A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C528A22-F943-4488-8654-35348EC7F8E2}"/>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256561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32F40-03F2-4004-978A-7A63FA4B4124}"/>
              </a:ext>
            </a:extLst>
          </p:cNvPr>
          <p:cNvSpPr>
            <a:spLocks noGrp="1"/>
          </p:cNvSpPr>
          <p:nvPr>
            <p:ph type="title"/>
          </p:nvPr>
        </p:nvSpPr>
        <p:spPr>
          <a:xfrm>
            <a:off x="629841" y="344165"/>
            <a:ext cx="7886700" cy="124946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BE68E3D-7835-4EFB-AFFE-7BC72AABB7F7}"/>
              </a:ext>
            </a:extLst>
          </p:cNvPr>
          <p:cNvSpPr>
            <a:spLocks noGrp="1"/>
          </p:cNvSpPr>
          <p:nvPr>
            <p:ph type="body" idx="1"/>
          </p:nvPr>
        </p:nvSpPr>
        <p:spPr>
          <a:xfrm>
            <a:off x="629842" y="1584652"/>
            <a:ext cx="3868340" cy="7766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B70A5B-BECB-4001-8CD8-377DF34BE6AC}"/>
              </a:ext>
            </a:extLst>
          </p:cNvPr>
          <p:cNvSpPr>
            <a:spLocks noGrp="1"/>
          </p:cNvSpPr>
          <p:nvPr>
            <p:ph sz="half" idx="2"/>
          </p:nvPr>
        </p:nvSpPr>
        <p:spPr>
          <a:xfrm>
            <a:off x="629842" y="2361265"/>
            <a:ext cx="3868340" cy="3473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DF4603-455B-4B11-A289-EC71ABD9BD29}"/>
              </a:ext>
            </a:extLst>
          </p:cNvPr>
          <p:cNvSpPr>
            <a:spLocks noGrp="1"/>
          </p:cNvSpPr>
          <p:nvPr>
            <p:ph type="body" sz="quarter" idx="3"/>
          </p:nvPr>
        </p:nvSpPr>
        <p:spPr>
          <a:xfrm>
            <a:off x="4629150" y="1584652"/>
            <a:ext cx="3887391" cy="7766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3A5D52B-401B-4B5B-B675-E4827D02538E}"/>
              </a:ext>
            </a:extLst>
          </p:cNvPr>
          <p:cNvSpPr>
            <a:spLocks noGrp="1"/>
          </p:cNvSpPr>
          <p:nvPr>
            <p:ph sz="quarter" idx="4"/>
          </p:nvPr>
        </p:nvSpPr>
        <p:spPr>
          <a:xfrm>
            <a:off x="4629150" y="2361265"/>
            <a:ext cx="3887391" cy="3473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561BFD-D69D-4E22-B088-55D41BA02BFD}"/>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8" name="Espace réservé du pied de page 7">
            <a:extLst>
              <a:ext uri="{FF2B5EF4-FFF2-40B4-BE49-F238E27FC236}">
                <a16:creationId xmlns:a16="http://schemas.microsoft.com/office/drawing/2014/main" id="{E10CE613-C2F6-4F18-B7EF-06B837A5E93E}"/>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B143CD16-B032-45B0-B7C2-2E957408F1E8}"/>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106603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8A35B-21E5-423D-98D7-42F212C99B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01E4AA-0836-4DB2-AE69-E5279D7DD2A9}"/>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4" name="Espace réservé du pied de page 3">
            <a:extLst>
              <a:ext uri="{FF2B5EF4-FFF2-40B4-BE49-F238E27FC236}">
                <a16:creationId xmlns:a16="http://schemas.microsoft.com/office/drawing/2014/main" id="{BFF3F50B-CF0D-46F1-97E8-8E813A0F881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852D1C1-8686-4C5C-8280-6403FC97AB03}"/>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28907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B7D688-430C-4CC1-89A1-A57F8B59A846}"/>
              </a:ext>
            </a:extLst>
          </p:cNvPr>
          <p:cNvSpPr>
            <a:spLocks noGrp="1"/>
          </p:cNvSpPr>
          <p:nvPr>
            <p:ph type="dt" sz="half" idx="10"/>
          </p:nvPr>
        </p:nvSpPr>
        <p:spPr/>
        <p:txBody>
          <a:bodyPr/>
          <a:lstStyle/>
          <a:p>
            <a:fld id="{B3709EC1-EA4B-45EE-8948-75DB60BCA5C9}" type="datetimeFigureOut">
              <a:rPr lang="fr-FR" smtClean="0"/>
              <a:t>09/09/2020</a:t>
            </a:fld>
            <a:endParaRPr lang="fr-FR" dirty="0"/>
          </a:p>
        </p:txBody>
      </p:sp>
      <p:sp>
        <p:nvSpPr>
          <p:cNvPr id="3" name="Espace réservé du pied de page 2">
            <a:extLst>
              <a:ext uri="{FF2B5EF4-FFF2-40B4-BE49-F238E27FC236}">
                <a16:creationId xmlns:a16="http://schemas.microsoft.com/office/drawing/2014/main" id="{C3AF6345-D807-4959-9622-7BD9D5B57AD1}"/>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BFBDB13-4EA6-4564-9CDD-5927BB243DE3}"/>
              </a:ext>
            </a:extLst>
          </p:cNvPr>
          <p:cNvSpPr>
            <a:spLocks noGrp="1"/>
          </p:cNvSpPr>
          <p:nvPr>
            <p:ph type="sldNum" sz="quarter" idx="12"/>
          </p:nvPr>
        </p:nvSpPr>
        <p:spPr/>
        <p:txBody>
          <a:bodyPr/>
          <a:lstStyle/>
          <a:p>
            <a:fld id="{7DFA07C6-DC58-42FD-9C13-2B2A0B55A4F3}" type="slidenum">
              <a:rPr lang="fr-FR" smtClean="0"/>
              <a:t>‹N°›</a:t>
            </a:fld>
            <a:endParaRPr lang="fr-FR" dirty="0"/>
          </a:p>
        </p:txBody>
      </p:sp>
    </p:spTree>
    <p:extLst>
      <p:ext uri="{BB962C8B-B14F-4D97-AF65-F5344CB8AC3E}">
        <p14:creationId xmlns:p14="http://schemas.microsoft.com/office/powerpoint/2010/main" val="130860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441150"/>
      </p:ext>
    </p:extLst>
  </p:cSld>
  <p:clrMap bg1="lt1" tx1="dk1" bg2="lt2" tx2="dk2" accent1="accent1" accent2="accent2" accent3="accent3" accent4="accent4" accent5="accent5" accent6="accent6" hlink="hlink" folHlink="folHlink"/>
  <p:sldLayoutIdLst>
    <p:sldLayoutId id="2147483652"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888B3E-977E-4516-82B3-E25B7BD6AD26}"/>
              </a:ext>
            </a:extLst>
          </p:cNvPr>
          <p:cNvSpPr>
            <a:spLocks noGrp="1"/>
          </p:cNvSpPr>
          <p:nvPr>
            <p:ph type="title"/>
          </p:nvPr>
        </p:nvSpPr>
        <p:spPr>
          <a:xfrm>
            <a:off x="628650" y="344165"/>
            <a:ext cx="7886700" cy="124946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D44D7D-1B36-4AD0-B16C-ADB091B175EE}"/>
              </a:ext>
            </a:extLst>
          </p:cNvPr>
          <p:cNvSpPr>
            <a:spLocks noGrp="1"/>
          </p:cNvSpPr>
          <p:nvPr>
            <p:ph type="body" idx="1"/>
          </p:nvPr>
        </p:nvSpPr>
        <p:spPr>
          <a:xfrm>
            <a:off x="628650" y="1720821"/>
            <a:ext cx="7886700" cy="41015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C6F11A-38CF-4486-943C-6EF8F1898BF4}"/>
              </a:ext>
            </a:extLst>
          </p:cNvPr>
          <p:cNvSpPr>
            <a:spLocks noGrp="1"/>
          </p:cNvSpPr>
          <p:nvPr>
            <p:ph type="dt" sz="half" idx="2"/>
          </p:nvPr>
        </p:nvSpPr>
        <p:spPr>
          <a:xfrm>
            <a:off x="628650" y="5991449"/>
            <a:ext cx="2057400" cy="344164"/>
          </a:xfrm>
          <a:prstGeom prst="rect">
            <a:avLst/>
          </a:prstGeom>
        </p:spPr>
        <p:txBody>
          <a:bodyPr vert="horz" lIns="91440" tIns="45720" rIns="91440" bIns="45720" rtlCol="0" anchor="ctr"/>
          <a:lstStyle>
            <a:lvl1pPr algn="l">
              <a:defRPr sz="900">
                <a:solidFill>
                  <a:schemeClr val="tx1">
                    <a:tint val="75000"/>
                  </a:schemeClr>
                </a:solidFill>
              </a:defRPr>
            </a:lvl1pPr>
          </a:lstStyle>
          <a:p>
            <a:fld id="{B3709EC1-EA4B-45EE-8948-75DB60BCA5C9}" type="datetimeFigureOut">
              <a:rPr lang="fr-FR" smtClean="0"/>
              <a:t>09/09/2020</a:t>
            </a:fld>
            <a:endParaRPr lang="fr-FR" dirty="0"/>
          </a:p>
        </p:txBody>
      </p:sp>
      <p:sp>
        <p:nvSpPr>
          <p:cNvPr id="5" name="Espace réservé du pied de page 4">
            <a:extLst>
              <a:ext uri="{FF2B5EF4-FFF2-40B4-BE49-F238E27FC236}">
                <a16:creationId xmlns:a16="http://schemas.microsoft.com/office/drawing/2014/main" id="{649768E6-A337-4E9D-B972-D0658D8CFC61}"/>
              </a:ext>
            </a:extLst>
          </p:cNvPr>
          <p:cNvSpPr>
            <a:spLocks noGrp="1"/>
          </p:cNvSpPr>
          <p:nvPr>
            <p:ph type="ftr" sz="quarter" idx="3"/>
          </p:nvPr>
        </p:nvSpPr>
        <p:spPr>
          <a:xfrm>
            <a:off x="3028950" y="5991449"/>
            <a:ext cx="3086100" cy="34416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8E657CC9-CBE7-474D-AA0C-FEB08FA24573}"/>
              </a:ext>
            </a:extLst>
          </p:cNvPr>
          <p:cNvSpPr>
            <a:spLocks noGrp="1"/>
          </p:cNvSpPr>
          <p:nvPr>
            <p:ph type="sldNum" sz="quarter" idx="4"/>
          </p:nvPr>
        </p:nvSpPr>
        <p:spPr>
          <a:xfrm>
            <a:off x="6457950" y="5991449"/>
            <a:ext cx="2057400" cy="344164"/>
          </a:xfrm>
          <a:prstGeom prst="rect">
            <a:avLst/>
          </a:prstGeom>
        </p:spPr>
        <p:txBody>
          <a:bodyPr vert="horz" lIns="91440" tIns="45720" rIns="91440" bIns="45720" rtlCol="0" anchor="ctr"/>
          <a:lstStyle>
            <a:lvl1pPr algn="r">
              <a:defRPr sz="900">
                <a:solidFill>
                  <a:schemeClr val="tx1">
                    <a:tint val="75000"/>
                  </a:schemeClr>
                </a:solidFill>
              </a:defRPr>
            </a:lvl1pPr>
          </a:lstStyle>
          <a:p>
            <a:fld id="{7DFA07C6-DC58-42FD-9C13-2B2A0B55A4F3}" type="slidenum">
              <a:rPr lang="fr-FR" smtClean="0"/>
              <a:t>‹N°›</a:t>
            </a:fld>
            <a:endParaRPr lang="fr-FR" dirty="0"/>
          </a:p>
        </p:txBody>
      </p:sp>
    </p:spTree>
    <p:extLst>
      <p:ext uri="{BB962C8B-B14F-4D97-AF65-F5344CB8AC3E}">
        <p14:creationId xmlns:p14="http://schemas.microsoft.com/office/powerpoint/2010/main" val="310069315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AAAA-MM-JJ_ACTIVITE_CHAMP-DEPARTEMENTAL_CRC_EXEMPLE.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AAAA-MM-JJ_FORMATION-ACTIVITE_CRF_LIEU-EXEMPLE.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Cadrage%20DN%20-%20Reprise%20d'Activit&#233;%20en%20Territoire(s).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hyperlink" Target="VIDEO%20MON%20DISTRICT%20UNSS%20HD720.mp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12000" y="3419999"/>
            <a:ext cx="7920000" cy="482299"/>
          </a:xfrm>
        </p:spPr>
        <p:txBody>
          <a:bodyPr/>
          <a:lstStyle/>
          <a:p>
            <a:r>
              <a:rPr lang="fr-FR" sz="3200" dirty="0"/>
              <a:t>SERVICE DEPARTEMENTAL NORD</a:t>
            </a:r>
          </a:p>
        </p:txBody>
      </p:sp>
      <p:sp>
        <p:nvSpPr>
          <p:cNvPr id="3" name="Sous-titre 2">
            <a:extLst>
              <a:ext uri="{FF2B5EF4-FFF2-40B4-BE49-F238E27FC236}">
                <a16:creationId xmlns:a16="http://schemas.microsoft.com/office/drawing/2014/main" id="{4BB45C59-F314-4DF4-8299-7A8816DFC43E}"/>
              </a:ext>
            </a:extLst>
          </p:cNvPr>
          <p:cNvSpPr>
            <a:spLocks noGrp="1"/>
          </p:cNvSpPr>
          <p:nvPr>
            <p:ph type="subTitle" idx="1"/>
          </p:nvPr>
        </p:nvSpPr>
        <p:spPr>
          <a:xfrm>
            <a:off x="612000" y="4246276"/>
            <a:ext cx="7920000" cy="720000"/>
          </a:xfrm>
        </p:spPr>
        <p:txBody>
          <a:bodyPr/>
          <a:lstStyle/>
          <a:p>
            <a:r>
              <a:rPr lang="fr-FR" dirty="0"/>
              <a:t>AG DE DISTRICT 2020</a:t>
            </a:r>
          </a:p>
        </p:txBody>
      </p:sp>
    </p:spTree>
    <p:extLst>
      <p:ext uri="{BB962C8B-B14F-4D97-AF65-F5344CB8AC3E}">
        <p14:creationId xmlns:p14="http://schemas.microsoft.com/office/powerpoint/2010/main" val="354430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 COMPETITION</a:t>
            </a:r>
          </a:p>
        </p:txBody>
      </p:sp>
      <p:sp>
        <p:nvSpPr>
          <p:cNvPr id="3" name="Espace réservé du contenu 2"/>
          <p:cNvSpPr>
            <a:spLocks noGrp="1"/>
          </p:cNvSpPr>
          <p:nvPr>
            <p:ph idx="1"/>
          </p:nvPr>
        </p:nvSpPr>
        <p:spPr>
          <a:xfrm>
            <a:off x="612000" y="1897854"/>
            <a:ext cx="3161978" cy="324000"/>
          </a:xfrm>
        </p:spPr>
        <p:txBody>
          <a:bodyPr/>
          <a:lstStyle/>
          <a:p>
            <a:pPr lvl="1" algn="just"/>
            <a:r>
              <a:rPr lang="fr-FR" sz="1400" b="0" dirty="0">
                <a:hlinkClick r:id="rId2" action="ppaction://hlinkfile"/>
              </a:rPr>
              <a:t>COMPTE RENDU DE COMPETITION</a:t>
            </a:r>
            <a:endParaRPr lang="fr-FR" sz="1400" b="0" dirty="0"/>
          </a:p>
        </p:txBody>
      </p:sp>
      <p:pic>
        <p:nvPicPr>
          <p:cNvPr id="5" name="Image 4">
            <a:extLst>
              <a:ext uri="{FF2B5EF4-FFF2-40B4-BE49-F238E27FC236}">
                <a16:creationId xmlns:a16="http://schemas.microsoft.com/office/drawing/2014/main" id="{C92BE1D0-5A2A-447D-81AA-B555666F10E6}"/>
              </a:ext>
            </a:extLst>
          </p:cNvPr>
          <p:cNvPicPr>
            <a:picLocks noChangeAspect="1"/>
          </p:cNvPicPr>
          <p:nvPr/>
        </p:nvPicPr>
        <p:blipFill>
          <a:blip r:embed="rId3"/>
          <a:stretch>
            <a:fillRect/>
          </a:stretch>
        </p:blipFill>
        <p:spPr>
          <a:xfrm>
            <a:off x="3710587" y="306485"/>
            <a:ext cx="4078439" cy="5851329"/>
          </a:xfrm>
          <a:prstGeom prst="rect">
            <a:avLst/>
          </a:prstGeom>
          <a:ln>
            <a:solidFill>
              <a:schemeClr val="tx1"/>
            </a:solidFill>
          </a:ln>
        </p:spPr>
      </p:pic>
      <p:sp>
        <p:nvSpPr>
          <p:cNvPr id="4" name="Espace réservé du contenu 3">
            <a:extLst>
              <a:ext uri="{FF2B5EF4-FFF2-40B4-BE49-F238E27FC236}">
                <a16:creationId xmlns:a16="http://schemas.microsoft.com/office/drawing/2014/main" id="{90E4E32B-C2BB-4813-BE89-2B29AC99DE67}"/>
              </a:ext>
            </a:extLst>
          </p:cNvPr>
          <p:cNvSpPr txBox="1">
            <a:spLocks/>
          </p:cNvSpPr>
          <p:nvPr/>
        </p:nvSpPr>
        <p:spPr>
          <a:xfrm>
            <a:off x="612000" y="1009650"/>
            <a:ext cx="2474100" cy="324000"/>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Page de garde</a:t>
            </a:r>
          </a:p>
        </p:txBody>
      </p:sp>
    </p:spTree>
    <p:extLst>
      <p:ext uri="{BB962C8B-B14F-4D97-AF65-F5344CB8AC3E}">
        <p14:creationId xmlns:p14="http://schemas.microsoft.com/office/powerpoint/2010/main" val="228667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 FORMATION</a:t>
            </a:r>
          </a:p>
        </p:txBody>
      </p:sp>
      <p:sp>
        <p:nvSpPr>
          <p:cNvPr id="3" name="Espace réservé du contenu 2"/>
          <p:cNvSpPr>
            <a:spLocks noGrp="1"/>
          </p:cNvSpPr>
          <p:nvPr>
            <p:ph idx="1"/>
          </p:nvPr>
        </p:nvSpPr>
        <p:spPr>
          <a:xfrm>
            <a:off x="612000" y="1897854"/>
            <a:ext cx="3161978" cy="324000"/>
          </a:xfrm>
        </p:spPr>
        <p:txBody>
          <a:bodyPr/>
          <a:lstStyle/>
          <a:p>
            <a:pPr lvl="1" algn="just"/>
            <a:r>
              <a:rPr lang="fr-FR" sz="1400" b="0" dirty="0">
                <a:hlinkClick r:id="rId2" action="ppaction://hlinkfile"/>
              </a:rPr>
              <a:t>COMPTE RENDU DE FORMATION</a:t>
            </a:r>
            <a:endParaRPr lang="fr-FR" sz="1400" b="0" dirty="0"/>
          </a:p>
        </p:txBody>
      </p:sp>
      <p:pic>
        <p:nvPicPr>
          <p:cNvPr id="8" name="Image 7">
            <a:extLst>
              <a:ext uri="{FF2B5EF4-FFF2-40B4-BE49-F238E27FC236}">
                <a16:creationId xmlns:a16="http://schemas.microsoft.com/office/drawing/2014/main" id="{39D071E7-562D-4FCB-8F71-6C6148C5BF11}"/>
              </a:ext>
            </a:extLst>
          </p:cNvPr>
          <p:cNvPicPr>
            <a:picLocks noChangeAspect="1"/>
          </p:cNvPicPr>
          <p:nvPr/>
        </p:nvPicPr>
        <p:blipFill>
          <a:blip r:embed="rId3"/>
          <a:stretch>
            <a:fillRect/>
          </a:stretch>
        </p:blipFill>
        <p:spPr>
          <a:xfrm>
            <a:off x="3707476" y="244102"/>
            <a:ext cx="4127818" cy="5976095"/>
          </a:xfrm>
          <a:prstGeom prst="rect">
            <a:avLst/>
          </a:prstGeom>
          <a:ln>
            <a:solidFill>
              <a:schemeClr val="tx1"/>
            </a:solidFill>
          </a:ln>
        </p:spPr>
      </p:pic>
      <p:sp>
        <p:nvSpPr>
          <p:cNvPr id="4" name="Espace réservé du contenu 3">
            <a:extLst>
              <a:ext uri="{FF2B5EF4-FFF2-40B4-BE49-F238E27FC236}">
                <a16:creationId xmlns:a16="http://schemas.microsoft.com/office/drawing/2014/main" id="{AF81944E-CEEB-4BA1-B0EC-124606F1DD53}"/>
              </a:ext>
            </a:extLst>
          </p:cNvPr>
          <p:cNvSpPr txBox="1">
            <a:spLocks/>
          </p:cNvSpPr>
          <p:nvPr/>
        </p:nvSpPr>
        <p:spPr>
          <a:xfrm>
            <a:off x="612000" y="1009650"/>
            <a:ext cx="7920000" cy="324000"/>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Page de garde</a:t>
            </a:r>
          </a:p>
        </p:txBody>
      </p:sp>
    </p:spTree>
    <p:extLst>
      <p:ext uri="{BB962C8B-B14F-4D97-AF65-F5344CB8AC3E}">
        <p14:creationId xmlns:p14="http://schemas.microsoft.com/office/powerpoint/2010/main" val="125958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6952582" cy="657912"/>
          </a:xfrm>
        </p:spPr>
        <p:txBody>
          <a:bodyPr/>
          <a:lstStyle/>
          <a:p>
            <a:r>
              <a:rPr lang="fr-FR" dirty="0"/>
              <a:t>LE TUTORIEL POUR ENREGISTRER LES RESULTATS INDIVIDUELS :</a:t>
            </a:r>
          </a:p>
        </p:txBody>
      </p:sp>
      <p:sp>
        <p:nvSpPr>
          <p:cNvPr id="3" name="Espace réservé du contenu 2"/>
          <p:cNvSpPr>
            <a:spLocks noGrp="1"/>
          </p:cNvSpPr>
          <p:nvPr>
            <p:ph idx="1"/>
          </p:nvPr>
        </p:nvSpPr>
        <p:spPr>
          <a:xfrm>
            <a:off x="611999" y="1091869"/>
            <a:ext cx="7694873" cy="1912309"/>
          </a:xfrm>
        </p:spPr>
        <p:txBody>
          <a:bodyPr/>
          <a:lstStyle/>
          <a:p>
            <a:pPr marL="342900" lvl="1" indent="-342900" algn="just">
              <a:buFont typeface="+mj-lt"/>
              <a:buAutoNum type="arabicPeriod"/>
            </a:pPr>
            <a:r>
              <a:rPr lang="fr-FR" sz="1400" b="0" dirty="0"/>
              <a:t>Télécharger les inscrits (la nouvelle version d’OPUSS ne nécessite plus de conversion du fichier).</a:t>
            </a:r>
          </a:p>
          <a:p>
            <a:pPr marL="342900" lvl="1" indent="-342900" algn="just">
              <a:buFont typeface="+mj-lt"/>
              <a:buAutoNum type="arabicPeriod"/>
            </a:pPr>
            <a:r>
              <a:rPr lang="fr-FR" sz="1400" b="0" dirty="0"/>
              <a:t>Ouvrir le fichier CRC.</a:t>
            </a:r>
          </a:p>
          <a:p>
            <a:pPr marL="342900" lvl="1" indent="-342900" algn="just">
              <a:buFont typeface="+mj-lt"/>
              <a:buAutoNum type="arabicPeriod"/>
            </a:pPr>
            <a:r>
              <a:rPr lang="fr-FR" sz="1400" b="0" dirty="0"/>
              <a:t>Aller dans le fichier des inscrits à la compétition récupéré sur OPUSS.</a:t>
            </a:r>
          </a:p>
          <a:p>
            <a:pPr marL="342900" lvl="1" indent="-342900" algn="just">
              <a:buFont typeface="+mj-lt"/>
              <a:buAutoNum type="arabicPeriod"/>
            </a:pPr>
            <a:r>
              <a:rPr lang="fr-FR" sz="1400" b="0" dirty="0"/>
              <a:t>Faire un clic droit sur l’onglet en bas de la page. Et choisissez dans le menu déroulant « déplacer ou copier ». Si vous souhaitez utiliser le fichier des inscrits pour la compétition, cliquer sur « créer une copie »</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1</a:t>
            </a:r>
          </a:p>
        </p:txBody>
      </p:sp>
      <p:pic>
        <p:nvPicPr>
          <p:cNvPr id="5" name="Image 4">
            <a:extLst>
              <a:ext uri="{FF2B5EF4-FFF2-40B4-BE49-F238E27FC236}">
                <a16:creationId xmlns:a16="http://schemas.microsoft.com/office/drawing/2014/main" id="{0282B611-FE9A-435C-8E95-821382B4557E}"/>
              </a:ext>
            </a:extLst>
          </p:cNvPr>
          <p:cNvPicPr/>
          <p:nvPr/>
        </p:nvPicPr>
        <p:blipFill>
          <a:blip r:embed="rId3"/>
          <a:stretch>
            <a:fillRect/>
          </a:stretch>
        </p:blipFill>
        <p:spPr>
          <a:xfrm>
            <a:off x="3589153" y="2857416"/>
            <a:ext cx="3666670" cy="3005548"/>
          </a:xfrm>
          <a:prstGeom prst="rect">
            <a:avLst/>
          </a:prstGeom>
        </p:spPr>
      </p:pic>
      <p:cxnSp>
        <p:nvCxnSpPr>
          <p:cNvPr id="7" name="Connecteur droit avec flèche 6">
            <a:extLst>
              <a:ext uri="{FF2B5EF4-FFF2-40B4-BE49-F238E27FC236}">
                <a16:creationId xmlns:a16="http://schemas.microsoft.com/office/drawing/2014/main" id="{847AA599-BC7C-4811-8D9E-63D46A1B6A70}"/>
              </a:ext>
            </a:extLst>
          </p:cNvPr>
          <p:cNvCxnSpPr>
            <a:cxnSpLocks/>
          </p:cNvCxnSpPr>
          <p:nvPr/>
        </p:nvCxnSpPr>
        <p:spPr>
          <a:xfrm>
            <a:off x="2541320" y="2893085"/>
            <a:ext cx="1790205" cy="18214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Espace réservé du contenu 2">
            <a:extLst>
              <a:ext uri="{FF2B5EF4-FFF2-40B4-BE49-F238E27FC236}">
                <a16:creationId xmlns:a16="http://schemas.microsoft.com/office/drawing/2014/main" id="{07A4961C-DDD5-453C-97C4-B51A521D99B1}"/>
              </a:ext>
            </a:extLst>
          </p:cNvPr>
          <p:cNvSpPr txBox="1">
            <a:spLocks/>
          </p:cNvSpPr>
          <p:nvPr/>
        </p:nvSpPr>
        <p:spPr>
          <a:xfrm>
            <a:off x="605642" y="5946280"/>
            <a:ext cx="7701231" cy="380207"/>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r>
              <a:rPr lang="fr-FR" sz="1400" b="0" dirty="0"/>
              <a:t>5, Sélectionner le fichier CRC et l’emplacement (en dernier)</a:t>
            </a:r>
          </a:p>
        </p:txBody>
      </p:sp>
      <p:cxnSp>
        <p:nvCxnSpPr>
          <p:cNvPr id="11" name="Connecteur droit avec flèche 10">
            <a:extLst>
              <a:ext uri="{FF2B5EF4-FFF2-40B4-BE49-F238E27FC236}">
                <a16:creationId xmlns:a16="http://schemas.microsoft.com/office/drawing/2014/main" id="{FAE4B19C-0797-4753-8C91-F80B6B4A450E}"/>
              </a:ext>
            </a:extLst>
          </p:cNvPr>
          <p:cNvCxnSpPr>
            <a:cxnSpLocks/>
          </p:cNvCxnSpPr>
          <p:nvPr/>
        </p:nvCxnSpPr>
        <p:spPr>
          <a:xfrm flipV="1">
            <a:off x="2696037" y="3657600"/>
            <a:ext cx="4274779" cy="22886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62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6952582" cy="657912"/>
          </a:xfrm>
        </p:spPr>
        <p:txBody>
          <a:bodyPr/>
          <a:lstStyle/>
          <a:p>
            <a:r>
              <a:rPr lang="fr-FR" dirty="0"/>
              <a:t>LE TUTORIEL POUR ENREGISTRER LES RESULTATS INDIVIDUELS :</a:t>
            </a:r>
          </a:p>
        </p:txBody>
      </p:sp>
      <p:sp>
        <p:nvSpPr>
          <p:cNvPr id="3" name="Espace réservé du contenu 2"/>
          <p:cNvSpPr>
            <a:spLocks noGrp="1"/>
          </p:cNvSpPr>
          <p:nvPr>
            <p:ph idx="1"/>
          </p:nvPr>
        </p:nvSpPr>
        <p:spPr>
          <a:xfrm>
            <a:off x="611999" y="1008559"/>
            <a:ext cx="7694873" cy="424796"/>
          </a:xfrm>
        </p:spPr>
        <p:txBody>
          <a:bodyPr/>
          <a:lstStyle/>
          <a:p>
            <a:pPr lvl="1" algn="just"/>
            <a:r>
              <a:rPr lang="fr-FR" sz="1400" b="0" dirty="0"/>
              <a:t>Mettre en page la feuille des inscrits. Avant tout retirer les absents et rajouter les inscrits supplémentaires.</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2</a:t>
            </a:r>
          </a:p>
        </p:txBody>
      </p:sp>
      <p:pic>
        <p:nvPicPr>
          <p:cNvPr id="9" name="Image 8">
            <a:extLst>
              <a:ext uri="{FF2B5EF4-FFF2-40B4-BE49-F238E27FC236}">
                <a16:creationId xmlns:a16="http://schemas.microsoft.com/office/drawing/2014/main" id="{F4375F62-90F5-4F54-B3E8-779AD6FBEA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0086" y="1467449"/>
            <a:ext cx="8353280" cy="4341988"/>
          </a:xfrm>
          <a:prstGeom prst="rect">
            <a:avLst/>
          </a:prstGeom>
          <a:noFill/>
          <a:ln>
            <a:noFill/>
          </a:ln>
        </p:spPr>
      </p:pic>
      <p:sp>
        <p:nvSpPr>
          <p:cNvPr id="12" name="Espace réservé du contenu 2">
            <a:extLst>
              <a:ext uri="{FF2B5EF4-FFF2-40B4-BE49-F238E27FC236}">
                <a16:creationId xmlns:a16="http://schemas.microsoft.com/office/drawing/2014/main" id="{8FE1E703-6EB5-4E5A-A3CF-B3D831E0157D}"/>
              </a:ext>
            </a:extLst>
          </p:cNvPr>
          <p:cNvSpPr txBox="1">
            <a:spLocks/>
          </p:cNvSpPr>
          <p:nvPr/>
        </p:nvSpPr>
        <p:spPr>
          <a:xfrm>
            <a:off x="470086" y="5785981"/>
            <a:ext cx="5182569" cy="298243"/>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buFont typeface="+mj-lt"/>
              <a:buAutoNum type="arabicPeriod"/>
            </a:pPr>
            <a:r>
              <a:rPr lang="fr-FR" sz="1400" b="0" dirty="0"/>
              <a:t> Apprès la mise en page, n’oubliez pas de valider l’opération.</a:t>
            </a:r>
          </a:p>
        </p:txBody>
      </p:sp>
    </p:spTree>
    <p:extLst>
      <p:ext uri="{BB962C8B-B14F-4D97-AF65-F5344CB8AC3E}">
        <p14:creationId xmlns:p14="http://schemas.microsoft.com/office/powerpoint/2010/main" val="162742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6952582" cy="657912"/>
          </a:xfrm>
        </p:spPr>
        <p:txBody>
          <a:bodyPr/>
          <a:lstStyle/>
          <a:p>
            <a:r>
              <a:rPr lang="fr-FR" dirty="0"/>
              <a:t>LE TUTORIEL POUR ENREGISTRER LES RESULTATS INDIVIDUELS :</a:t>
            </a:r>
          </a:p>
        </p:txBody>
      </p:sp>
      <p:sp>
        <p:nvSpPr>
          <p:cNvPr id="3" name="Espace réservé du contenu 2"/>
          <p:cNvSpPr>
            <a:spLocks noGrp="1"/>
          </p:cNvSpPr>
          <p:nvPr>
            <p:ph idx="1"/>
          </p:nvPr>
        </p:nvSpPr>
        <p:spPr>
          <a:xfrm>
            <a:off x="611999" y="1008558"/>
            <a:ext cx="7694873" cy="2223592"/>
          </a:xfrm>
        </p:spPr>
        <p:txBody>
          <a:bodyPr/>
          <a:lstStyle/>
          <a:p>
            <a:pPr lvl="1" algn="just"/>
            <a:r>
              <a:rPr lang="fr-FR" sz="1400" b="0" dirty="0"/>
              <a:t>Mettre en page la feuille des inscrits :</a:t>
            </a:r>
          </a:p>
          <a:p>
            <a:pPr marL="355600" lvl="1" algn="just"/>
            <a:r>
              <a:rPr lang="fr-FR" sz="1400" b="0" dirty="0"/>
              <a:t>2. Réaliser un tri par catégorie : Pour faire un tri il faut  :</a:t>
            </a:r>
          </a:p>
          <a:p>
            <a:pPr marL="641350" lvl="1" indent="-285750" algn="just">
              <a:buFont typeface="Wingdings" panose="05000000000000000000" pitchFamily="2" charset="2"/>
              <a:buChar char="Ø"/>
              <a:tabLst>
                <a:tab pos="3135313" algn="l"/>
              </a:tabLst>
            </a:pPr>
            <a:r>
              <a:rPr lang="fr-FR" sz="1200" b="0" dirty="0"/>
              <a:t>Sélectionner toute la page </a:t>
            </a:r>
          </a:p>
          <a:p>
            <a:pPr marL="641350" lvl="1" indent="-285750" algn="just">
              <a:buFont typeface="Wingdings" panose="05000000000000000000" pitchFamily="2" charset="2"/>
              <a:buChar char="Ø"/>
            </a:pPr>
            <a:r>
              <a:rPr lang="fr-FR" sz="1200" b="0" dirty="0"/>
              <a:t>puis aller dans l’onglet « ACCUEIL » </a:t>
            </a:r>
          </a:p>
          <a:p>
            <a:pPr marL="641350" lvl="1" indent="-285750" algn="just">
              <a:buFont typeface="Wingdings" panose="05000000000000000000" pitchFamily="2" charset="2"/>
              <a:buChar char="Ø"/>
            </a:pPr>
            <a:r>
              <a:rPr lang="fr-FR" sz="1200" b="0" dirty="0"/>
              <a:t>puis dans « EDITION » </a:t>
            </a:r>
          </a:p>
          <a:p>
            <a:pPr marL="641350" lvl="1" indent="-285750" algn="just">
              <a:buFont typeface="Wingdings" panose="05000000000000000000" pitchFamily="2" charset="2"/>
              <a:buChar char="Ø"/>
            </a:pPr>
            <a:r>
              <a:rPr lang="fr-FR" sz="1200" b="0" dirty="0"/>
              <a:t>et sélectionner « TRIER ET FILTRER » </a:t>
            </a:r>
          </a:p>
          <a:p>
            <a:pPr marL="641350" lvl="1" indent="-285750" algn="just">
              <a:buFont typeface="Wingdings" panose="05000000000000000000" pitchFamily="2" charset="2"/>
              <a:buChar char="Ø"/>
            </a:pPr>
            <a:r>
              <a:rPr lang="fr-FR" sz="1200" b="0" dirty="0"/>
              <a:t>Cocher « mes données ont des entêtes »</a:t>
            </a:r>
          </a:p>
          <a:p>
            <a:pPr marL="641350" lvl="1" indent="-285750" algn="just">
              <a:buFont typeface="Wingdings" panose="05000000000000000000" pitchFamily="2" charset="2"/>
              <a:buChar char="Ø"/>
            </a:pPr>
            <a:r>
              <a:rPr lang="fr-FR" sz="1200" b="0" dirty="0"/>
              <a:t>Trier par Catégories « Cat »</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2</a:t>
            </a:r>
          </a:p>
        </p:txBody>
      </p:sp>
      <p:pic>
        <p:nvPicPr>
          <p:cNvPr id="13" name="Image 12">
            <a:extLst>
              <a:ext uri="{FF2B5EF4-FFF2-40B4-BE49-F238E27FC236}">
                <a16:creationId xmlns:a16="http://schemas.microsoft.com/office/drawing/2014/main" id="{F46125EF-C1CB-4985-AFB0-18353D9FC1C3}"/>
              </a:ext>
            </a:extLst>
          </p:cNvPr>
          <p:cNvPicPr/>
          <p:nvPr/>
        </p:nvPicPr>
        <p:blipFill rotWithShape="1">
          <a:blip r:embed="rId3">
            <a:extLst>
              <a:ext uri="{28A0092B-C50C-407E-A947-70E740481C1C}">
                <a14:useLocalDpi xmlns:a14="http://schemas.microsoft.com/office/drawing/2010/main" val="0"/>
              </a:ext>
            </a:extLst>
          </a:blip>
          <a:srcRect r="25218"/>
          <a:stretch/>
        </p:blipFill>
        <p:spPr>
          <a:xfrm>
            <a:off x="803184" y="3423316"/>
            <a:ext cx="6761398" cy="2723627"/>
          </a:xfrm>
          <a:prstGeom prst="rect">
            <a:avLst/>
          </a:prstGeom>
        </p:spPr>
      </p:pic>
      <p:cxnSp>
        <p:nvCxnSpPr>
          <p:cNvPr id="8" name="Connecteur droit avec flèche 7">
            <a:extLst>
              <a:ext uri="{FF2B5EF4-FFF2-40B4-BE49-F238E27FC236}">
                <a16:creationId xmlns:a16="http://schemas.microsoft.com/office/drawing/2014/main" id="{6F47EF2E-9872-40D1-9745-6905F34F0B17}"/>
              </a:ext>
            </a:extLst>
          </p:cNvPr>
          <p:cNvCxnSpPr>
            <a:cxnSpLocks/>
          </p:cNvCxnSpPr>
          <p:nvPr/>
        </p:nvCxnSpPr>
        <p:spPr>
          <a:xfrm flipH="1">
            <a:off x="803185" y="1812747"/>
            <a:ext cx="776233" cy="27236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05FBAD3E-6D18-4E82-811C-176807FC857F}"/>
              </a:ext>
            </a:extLst>
          </p:cNvPr>
          <p:cNvCxnSpPr>
            <a:cxnSpLocks/>
          </p:cNvCxnSpPr>
          <p:nvPr/>
        </p:nvCxnSpPr>
        <p:spPr>
          <a:xfrm>
            <a:off x="2778826" y="2988256"/>
            <a:ext cx="2565070" cy="181808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B6E2A95B-2A1D-4E8A-B8ED-656205E34699}"/>
              </a:ext>
            </a:extLst>
          </p:cNvPr>
          <p:cNvCxnSpPr>
            <a:cxnSpLocks/>
          </p:cNvCxnSpPr>
          <p:nvPr/>
        </p:nvCxnSpPr>
        <p:spPr>
          <a:xfrm>
            <a:off x="2301644" y="3232150"/>
            <a:ext cx="1253416" cy="18742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54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6952582" cy="657912"/>
          </a:xfrm>
        </p:spPr>
        <p:txBody>
          <a:bodyPr/>
          <a:lstStyle/>
          <a:p>
            <a:r>
              <a:rPr lang="fr-FR" dirty="0"/>
              <a:t>LE TUTORIEL POUR ENREGISTRER LES RESULTATS INDIVIDUELS :</a:t>
            </a:r>
          </a:p>
        </p:txBody>
      </p:sp>
      <p:sp>
        <p:nvSpPr>
          <p:cNvPr id="3" name="Espace réservé du contenu 2"/>
          <p:cNvSpPr>
            <a:spLocks noGrp="1"/>
          </p:cNvSpPr>
          <p:nvPr>
            <p:ph idx="1"/>
          </p:nvPr>
        </p:nvSpPr>
        <p:spPr>
          <a:xfrm>
            <a:off x="611999" y="1008559"/>
            <a:ext cx="7694873" cy="930758"/>
          </a:xfrm>
        </p:spPr>
        <p:txBody>
          <a:bodyPr/>
          <a:lstStyle/>
          <a:p>
            <a:pPr lvl="1" algn="just"/>
            <a:r>
              <a:rPr lang="fr-FR" sz="1400" b="0" dirty="0"/>
              <a:t>Enregistrer les résultats individuels dans le CRC :</a:t>
            </a:r>
          </a:p>
          <a:p>
            <a:pPr marL="355600" lvl="1" algn="just"/>
            <a:r>
              <a:rPr lang="fr-FR" sz="1400" b="0" dirty="0"/>
              <a:t>3. Il suffira ensuite de sélectionner les </a:t>
            </a:r>
            <a:r>
              <a:rPr lang="fr-FR" sz="1400" u="sng" dirty="0"/>
              <a:t>numéros de licences</a:t>
            </a:r>
            <a:r>
              <a:rPr lang="fr-FR" sz="1400" b="0" dirty="0"/>
              <a:t> d’une catégorie et de les reporter dans la feuille de résultats individuels. Et de mettre à jour </a:t>
            </a:r>
            <a:r>
              <a:rPr lang="fr-FR" sz="1400" u="sng" dirty="0"/>
              <a:t>le classement </a:t>
            </a:r>
            <a:r>
              <a:rPr lang="fr-FR" sz="1400" b="0" dirty="0"/>
              <a:t>de la journée dans la 1</a:t>
            </a:r>
            <a:r>
              <a:rPr lang="fr-FR" sz="1400" b="0" baseline="30000" dirty="0"/>
              <a:t>ère</a:t>
            </a:r>
            <a:r>
              <a:rPr lang="fr-FR" sz="1400" b="0" dirty="0"/>
              <a:t> colonne.</a:t>
            </a:r>
            <a:endParaRPr lang="fr-FR" sz="1200" b="0" dirty="0"/>
          </a:p>
        </p:txBody>
      </p:sp>
      <p:sp>
        <p:nvSpPr>
          <p:cNvPr id="4" name="Espace réservé du contenu 3"/>
          <p:cNvSpPr>
            <a:spLocks noGrp="1"/>
          </p:cNvSpPr>
          <p:nvPr>
            <p:ph sz="quarter" idx="10"/>
          </p:nvPr>
        </p:nvSpPr>
        <p:spPr>
          <a:xfrm>
            <a:off x="7255822" y="732200"/>
            <a:ext cx="1276177" cy="324000"/>
          </a:xfrm>
        </p:spPr>
        <p:txBody>
          <a:bodyPr/>
          <a:lstStyle/>
          <a:p>
            <a:r>
              <a:rPr lang="fr-FR" dirty="0"/>
              <a:t>Etape 3</a:t>
            </a:r>
          </a:p>
        </p:txBody>
      </p:sp>
      <p:pic>
        <p:nvPicPr>
          <p:cNvPr id="6" name="Image 5">
            <a:extLst>
              <a:ext uri="{FF2B5EF4-FFF2-40B4-BE49-F238E27FC236}">
                <a16:creationId xmlns:a16="http://schemas.microsoft.com/office/drawing/2014/main" id="{6A1FC559-134B-4DED-8BC0-F3C9AD316769}"/>
              </a:ext>
            </a:extLst>
          </p:cNvPr>
          <p:cNvPicPr>
            <a:picLocks noChangeAspect="1"/>
          </p:cNvPicPr>
          <p:nvPr/>
        </p:nvPicPr>
        <p:blipFill rotWithShape="1">
          <a:blip r:embed="rId3"/>
          <a:srcRect t="15900" b="30927"/>
          <a:stretch/>
        </p:blipFill>
        <p:spPr>
          <a:xfrm>
            <a:off x="2004192" y="1939316"/>
            <a:ext cx="5691017" cy="3437307"/>
          </a:xfrm>
          <a:prstGeom prst="rect">
            <a:avLst/>
          </a:prstGeom>
        </p:spPr>
      </p:pic>
      <p:cxnSp>
        <p:nvCxnSpPr>
          <p:cNvPr id="9" name="Connecteur droit avec flèche 8">
            <a:extLst>
              <a:ext uri="{FF2B5EF4-FFF2-40B4-BE49-F238E27FC236}">
                <a16:creationId xmlns:a16="http://schemas.microsoft.com/office/drawing/2014/main" id="{9485F90B-6DBC-458A-AB60-A92568BB987A}"/>
              </a:ext>
            </a:extLst>
          </p:cNvPr>
          <p:cNvCxnSpPr/>
          <p:nvPr/>
        </p:nvCxnSpPr>
        <p:spPr>
          <a:xfrm flipH="1">
            <a:off x="2850078" y="1484416"/>
            <a:ext cx="1840675" cy="2363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a:extLst>
              <a:ext uri="{FF2B5EF4-FFF2-40B4-BE49-F238E27FC236}">
                <a16:creationId xmlns:a16="http://schemas.microsoft.com/office/drawing/2014/main" id="{FA27A39A-B121-4A48-B9C1-886E4C3DCD77}"/>
              </a:ext>
            </a:extLst>
          </p:cNvPr>
          <p:cNvCxnSpPr>
            <a:cxnSpLocks/>
          </p:cNvCxnSpPr>
          <p:nvPr/>
        </p:nvCxnSpPr>
        <p:spPr>
          <a:xfrm flipH="1">
            <a:off x="2339439" y="1757548"/>
            <a:ext cx="4589394" cy="245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9604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D3B8D55-BA6C-4DD8-8AD6-0EDABD726C54}"/>
              </a:ext>
            </a:extLst>
          </p:cNvPr>
          <p:cNvPicPr>
            <a:picLocks noChangeAspect="1"/>
          </p:cNvPicPr>
          <p:nvPr/>
        </p:nvPicPr>
        <p:blipFill>
          <a:blip r:embed="rId3"/>
          <a:stretch>
            <a:fillRect/>
          </a:stretch>
        </p:blipFill>
        <p:spPr>
          <a:xfrm>
            <a:off x="175286" y="1939317"/>
            <a:ext cx="7694873" cy="4167735"/>
          </a:xfrm>
          <a:prstGeom prst="rect">
            <a:avLst/>
          </a:prstGeom>
        </p:spPr>
      </p:pic>
      <p:sp>
        <p:nvSpPr>
          <p:cNvPr id="2" name="Titre 1"/>
          <p:cNvSpPr>
            <a:spLocks noGrp="1"/>
          </p:cNvSpPr>
          <p:nvPr>
            <p:ph type="title"/>
          </p:nvPr>
        </p:nvSpPr>
        <p:spPr>
          <a:xfrm>
            <a:off x="612000" y="355045"/>
            <a:ext cx="6952582" cy="657912"/>
          </a:xfrm>
        </p:spPr>
        <p:txBody>
          <a:bodyPr/>
          <a:lstStyle/>
          <a:p>
            <a:r>
              <a:rPr lang="fr-FR" dirty="0"/>
              <a:t>LE TUTORIEL POUR ENREGISTRER LES RESULTATS INDIVIDUELS :</a:t>
            </a:r>
          </a:p>
        </p:txBody>
      </p:sp>
      <p:sp>
        <p:nvSpPr>
          <p:cNvPr id="3" name="Espace réservé du contenu 2"/>
          <p:cNvSpPr>
            <a:spLocks noGrp="1"/>
          </p:cNvSpPr>
          <p:nvPr>
            <p:ph idx="1"/>
          </p:nvPr>
        </p:nvSpPr>
        <p:spPr>
          <a:xfrm>
            <a:off x="611999" y="1008559"/>
            <a:ext cx="7694873" cy="930758"/>
          </a:xfrm>
        </p:spPr>
        <p:txBody>
          <a:bodyPr/>
          <a:lstStyle/>
          <a:p>
            <a:pPr lvl="1" algn="just"/>
            <a:r>
              <a:rPr lang="fr-FR" sz="1400" b="0" dirty="0"/>
              <a:t>Enregistrer les résultats individuels dans le CRC :</a:t>
            </a:r>
          </a:p>
          <a:p>
            <a:pPr marL="355600" lvl="1" algn="just"/>
            <a:r>
              <a:rPr lang="fr-FR" sz="1400" b="0" dirty="0"/>
              <a:t>4. Vous pourrez ensuite réaliser un tri personnalisé en sélectionnant que la partie concernant la catégorie </a:t>
            </a:r>
            <a:r>
              <a:rPr lang="fr-FR" sz="1400" u="sng" dirty="0"/>
              <a:t>sans les lignes de titres</a:t>
            </a:r>
            <a:r>
              <a:rPr lang="fr-FR" sz="1400" b="0" dirty="0"/>
              <a:t>.</a:t>
            </a:r>
            <a:endParaRPr lang="fr-FR" sz="1200" b="0" dirty="0"/>
          </a:p>
        </p:txBody>
      </p:sp>
      <p:sp>
        <p:nvSpPr>
          <p:cNvPr id="4" name="Espace réservé du contenu 3"/>
          <p:cNvSpPr>
            <a:spLocks noGrp="1"/>
          </p:cNvSpPr>
          <p:nvPr>
            <p:ph sz="quarter" idx="10"/>
          </p:nvPr>
        </p:nvSpPr>
        <p:spPr>
          <a:xfrm>
            <a:off x="7255822" y="732200"/>
            <a:ext cx="1276177" cy="324000"/>
          </a:xfrm>
        </p:spPr>
        <p:txBody>
          <a:bodyPr/>
          <a:lstStyle/>
          <a:p>
            <a:r>
              <a:rPr lang="fr-FR" dirty="0"/>
              <a:t>Etape 3</a:t>
            </a:r>
          </a:p>
        </p:txBody>
      </p:sp>
      <p:cxnSp>
        <p:nvCxnSpPr>
          <p:cNvPr id="14" name="Connecteur droit avec flèche 13">
            <a:extLst>
              <a:ext uri="{FF2B5EF4-FFF2-40B4-BE49-F238E27FC236}">
                <a16:creationId xmlns:a16="http://schemas.microsoft.com/office/drawing/2014/main" id="{FA27A39A-B121-4A48-B9C1-886E4C3DCD77}"/>
              </a:ext>
            </a:extLst>
          </p:cNvPr>
          <p:cNvCxnSpPr>
            <a:cxnSpLocks/>
          </p:cNvCxnSpPr>
          <p:nvPr/>
        </p:nvCxnSpPr>
        <p:spPr>
          <a:xfrm>
            <a:off x="2256312" y="1757548"/>
            <a:ext cx="4144488" cy="8352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015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7190088" cy="657912"/>
          </a:xfrm>
        </p:spPr>
        <p:txBody>
          <a:bodyPr/>
          <a:lstStyle/>
          <a:p>
            <a:r>
              <a:rPr lang="fr-FR" dirty="0"/>
              <a:t>LE TUTORIEL POUR demander a valider des </a:t>
            </a:r>
            <a:r>
              <a:rPr lang="fr-FR" dirty="0" err="1"/>
              <a:t>jo</a:t>
            </a:r>
            <a:endParaRPr lang="fr-FR" dirty="0"/>
          </a:p>
        </p:txBody>
      </p:sp>
      <p:sp>
        <p:nvSpPr>
          <p:cNvPr id="3" name="Espace réservé du contenu 2"/>
          <p:cNvSpPr>
            <a:spLocks noGrp="1"/>
          </p:cNvSpPr>
          <p:nvPr>
            <p:ph idx="1"/>
          </p:nvPr>
        </p:nvSpPr>
        <p:spPr>
          <a:xfrm>
            <a:off x="611999" y="1091869"/>
            <a:ext cx="7694873" cy="1912309"/>
          </a:xfrm>
        </p:spPr>
        <p:txBody>
          <a:bodyPr/>
          <a:lstStyle/>
          <a:p>
            <a:pPr lvl="1" algn="just"/>
            <a:r>
              <a:rPr lang="fr-FR" sz="1400" b="0" dirty="0"/>
              <a:t>Lors de la création d’une compétition vous devez précisez « INSCRIPTION DES JO »</a:t>
            </a:r>
          </a:p>
          <a:p>
            <a:pPr marL="342900" lvl="1" indent="-342900" algn="just">
              <a:buFont typeface="+mj-lt"/>
              <a:buAutoNum type="arabicPeriod"/>
            </a:pPr>
            <a:r>
              <a:rPr lang="fr-FR" sz="1400" b="0" dirty="0"/>
              <a:t>Télécharger les JO inscrits (la nouvelle version d’OPUSS ne nécessite plus de conversion du fichier).</a:t>
            </a:r>
          </a:p>
          <a:p>
            <a:pPr marL="342900" lvl="1" indent="-342900" algn="just">
              <a:buFont typeface="+mj-lt"/>
              <a:buAutoNum type="arabicPeriod"/>
            </a:pPr>
            <a:r>
              <a:rPr lang="fr-FR" sz="1400" b="0" dirty="0"/>
              <a:t>Ouvrir le fichier CRC.</a:t>
            </a:r>
          </a:p>
          <a:p>
            <a:pPr marL="342900" lvl="1" indent="-342900" algn="just">
              <a:buFont typeface="+mj-lt"/>
              <a:buAutoNum type="arabicPeriod"/>
            </a:pPr>
            <a:r>
              <a:rPr lang="fr-FR" sz="1400" b="0" dirty="0"/>
              <a:t>Aller dans le fichier des JO inscrits à la compétition récupéré sur OPUSS.</a:t>
            </a:r>
          </a:p>
          <a:p>
            <a:pPr marL="342900" lvl="1" indent="-342900" algn="just">
              <a:buFont typeface="+mj-lt"/>
              <a:buAutoNum type="arabicPeriod"/>
            </a:pPr>
            <a:r>
              <a:rPr lang="fr-FR" sz="1400" b="0" dirty="0"/>
              <a:t>Faire un clic droit sur l’onglet en bas de la page. Et choisissez dans le menu déroulant « déplacer ou copier ». Si vous souhaitez utiliser le fichier des inscrits pour la compétition, cliquer sur « créer une copie »</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1</a:t>
            </a:r>
          </a:p>
        </p:txBody>
      </p:sp>
      <p:pic>
        <p:nvPicPr>
          <p:cNvPr id="5" name="Image 4">
            <a:extLst>
              <a:ext uri="{FF2B5EF4-FFF2-40B4-BE49-F238E27FC236}">
                <a16:creationId xmlns:a16="http://schemas.microsoft.com/office/drawing/2014/main" id="{0282B611-FE9A-435C-8E95-821382B4557E}"/>
              </a:ext>
            </a:extLst>
          </p:cNvPr>
          <p:cNvPicPr/>
          <p:nvPr/>
        </p:nvPicPr>
        <p:blipFill>
          <a:blip r:embed="rId3"/>
          <a:stretch>
            <a:fillRect/>
          </a:stretch>
        </p:blipFill>
        <p:spPr>
          <a:xfrm>
            <a:off x="3589152" y="3083090"/>
            <a:ext cx="3571669" cy="2779874"/>
          </a:xfrm>
          <a:prstGeom prst="rect">
            <a:avLst/>
          </a:prstGeom>
        </p:spPr>
      </p:pic>
      <p:cxnSp>
        <p:nvCxnSpPr>
          <p:cNvPr id="7" name="Connecteur droit avec flèche 6">
            <a:extLst>
              <a:ext uri="{FF2B5EF4-FFF2-40B4-BE49-F238E27FC236}">
                <a16:creationId xmlns:a16="http://schemas.microsoft.com/office/drawing/2014/main" id="{847AA599-BC7C-4811-8D9E-63D46A1B6A70}"/>
              </a:ext>
            </a:extLst>
          </p:cNvPr>
          <p:cNvCxnSpPr>
            <a:cxnSpLocks/>
          </p:cNvCxnSpPr>
          <p:nvPr/>
        </p:nvCxnSpPr>
        <p:spPr>
          <a:xfrm>
            <a:off x="2541320" y="2893085"/>
            <a:ext cx="1790205" cy="18214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Espace réservé du contenu 2">
            <a:extLst>
              <a:ext uri="{FF2B5EF4-FFF2-40B4-BE49-F238E27FC236}">
                <a16:creationId xmlns:a16="http://schemas.microsoft.com/office/drawing/2014/main" id="{07A4961C-DDD5-453C-97C4-B51A521D99B1}"/>
              </a:ext>
            </a:extLst>
          </p:cNvPr>
          <p:cNvSpPr txBox="1">
            <a:spLocks/>
          </p:cNvSpPr>
          <p:nvPr/>
        </p:nvSpPr>
        <p:spPr>
          <a:xfrm>
            <a:off x="605642" y="5946280"/>
            <a:ext cx="7701231" cy="380207"/>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r>
              <a:rPr lang="fr-FR" sz="1400" b="0" dirty="0"/>
              <a:t>5, Sélectionner le fichier CRC et l’emplacement (en dernier)</a:t>
            </a:r>
          </a:p>
        </p:txBody>
      </p:sp>
      <p:cxnSp>
        <p:nvCxnSpPr>
          <p:cNvPr id="11" name="Connecteur droit avec flèche 10">
            <a:extLst>
              <a:ext uri="{FF2B5EF4-FFF2-40B4-BE49-F238E27FC236}">
                <a16:creationId xmlns:a16="http://schemas.microsoft.com/office/drawing/2014/main" id="{FAE4B19C-0797-4753-8C91-F80B6B4A450E}"/>
              </a:ext>
            </a:extLst>
          </p:cNvPr>
          <p:cNvCxnSpPr>
            <a:cxnSpLocks/>
          </p:cNvCxnSpPr>
          <p:nvPr/>
        </p:nvCxnSpPr>
        <p:spPr>
          <a:xfrm flipV="1">
            <a:off x="2696037" y="3859481"/>
            <a:ext cx="4203527" cy="20868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66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7190088" cy="657912"/>
          </a:xfrm>
        </p:spPr>
        <p:txBody>
          <a:bodyPr/>
          <a:lstStyle/>
          <a:p>
            <a:r>
              <a:rPr lang="fr-FR" dirty="0"/>
              <a:t>LE TUTORIEL POUR demander a valider des </a:t>
            </a:r>
            <a:r>
              <a:rPr lang="fr-FR" dirty="0" err="1"/>
              <a:t>jo</a:t>
            </a:r>
            <a:endParaRPr lang="fr-FR" dirty="0"/>
          </a:p>
        </p:txBody>
      </p:sp>
      <p:sp>
        <p:nvSpPr>
          <p:cNvPr id="3" name="Espace réservé du contenu 2"/>
          <p:cNvSpPr>
            <a:spLocks noGrp="1"/>
          </p:cNvSpPr>
          <p:nvPr>
            <p:ph idx="1"/>
          </p:nvPr>
        </p:nvSpPr>
        <p:spPr>
          <a:xfrm>
            <a:off x="611999" y="1091869"/>
            <a:ext cx="7694873" cy="2086800"/>
          </a:xfrm>
        </p:spPr>
        <p:txBody>
          <a:bodyPr/>
          <a:lstStyle/>
          <a:p>
            <a:pPr lvl="1" algn="just"/>
            <a:r>
              <a:rPr lang="fr-FR" sz="1400" b="0" dirty="0"/>
              <a:t>Lors de la création d’une compétition vous devez précisez « INSCRIPTION DES JO »</a:t>
            </a:r>
          </a:p>
          <a:p>
            <a:pPr marL="342900" lvl="1" indent="-342900" algn="just">
              <a:buFont typeface="+mj-lt"/>
              <a:buAutoNum type="arabicPeriod"/>
            </a:pPr>
            <a:r>
              <a:rPr lang="fr-FR" sz="1400" b="0" dirty="0"/>
              <a:t>Télécharger les JO inscrits (la nouvelle version d’OPUSS ne nécessite plus de conversion du fichier).</a:t>
            </a:r>
          </a:p>
          <a:p>
            <a:pPr marL="342900" lvl="1" indent="-342900" algn="just">
              <a:buFont typeface="+mj-lt"/>
              <a:buAutoNum type="arabicPeriod"/>
            </a:pPr>
            <a:r>
              <a:rPr lang="fr-FR" sz="1400" b="0" dirty="0"/>
              <a:t>Ouvrir le fichier CRC.</a:t>
            </a:r>
          </a:p>
          <a:p>
            <a:pPr marL="342900" lvl="1" indent="-342900" algn="just">
              <a:buFont typeface="+mj-lt"/>
              <a:buAutoNum type="arabicPeriod"/>
            </a:pPr>
            <a:r>
              <a:rPr lang="fr-FR" sz="1400" b="0" dirty="0"/>
              <a:t>Aller dans le fichier des JO inscrits à la compétition récupéré sur OPUSS.</a:t>
            </a:r>
          </a:p>
          <a:p>
            <a:pPr marL="342900" lvl="1" indent="-342900" algn="just">
              <a:buFont typeface="+mj-lt"/>
              <a:buAutoNum type="arabicPeriod"/>
            </a:pPr>
            <a:r>
              <a:rPr lang="fr-FR" sz="1400" b="0" dirty="0"/>
              <a:t>Faire un clic droit sur l’onglet en bas de la page. Et choisissez dans le menu déroulant « déplacer ou copier ». Si vous souhaitez utiliser le fichier des inscrits pour la compétition, cliquer sur « créer une copie »</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2</a:t>
            </a:r>
          </a:p>
        </p:txBody>
      </p:sp>
      <p:pic>
        <p:nvPicPr>
          <p:cNvPr id="5" name="Image 4">
            <a:extLst>
              <a:ext uri="{FF2B5EF4-FFF2-40B4-BE49-F238E27FC236}">
                <a16:creationId xmlns:a16="http://schemas.microsoft.com/office/drawing/2014/main" id="{0282B611-FE9A-435C-8E95-821382B4557E}"/>
              </a:ext>
            </a:extLst>
          </p:cNvPr>
          <p:cNvPicPr/>
          <p:nvPr/>
        </p:nvPicPr>
        <p:blipFill>
          <a:blip r:embed="rId3"/>
          <a:stretch>
            <a:fillRect/>
          </a:stretch>
        </p:blipFill>
        <p:spPr>
          <a:xfrm>
            <a:off x="3589152" y="3083090"/>
            <a:ext cx="3571669" cy="2779874"/>
          </a:xfrm>
          <a:prstGeom prst="rect">
            <a:avLst/>
          </a:prstGeom>
        </p:spPr>
      </p:pic>
      <p:cxnSp>
        <p:nvCxnSpPr>
          <p:cNvPr id="7" name="Connecteur droit avec flèche 6">
            <a:extLst>
              <a:ext uri="{FF2B5EF4-FFF2-40B4-BE49-F238E27FC236}">
                <a16:creationId xmlns:a16="http://schemas.microsoft.com/office/drawing/2014/main" id="{847AA599-BC7C-4811-8D9E-63D46A1B6A70}"/>
              </a:ext>
            </a:extLst>
          </p:cNvPr>
          <p:cNvCxnSpPr>
            <a:cxnSpLocks/>
          </p:cNvCxnSpPr>
          <p:nvPr/>
        </p:nvCxnSpPr>
        <p:spPr>
          <a:xfrm>
            <a:off x="2541320" y="2893085"/>
            <a:ext cx="1790205" cy="18214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Espace réservé du contenu 2">
            <a:extLst>
              <a:ext uri="{FF2B5EF4-FFF2-40B4-BE49-F238E27FC236}">
                <a16:creationId xmlns:a16="http://schemas.microsoft.com/office/drawing/2014/main" id="{07A4961C-DDD5-453C-97C4-B51A521D99B1}"/>
              </a:ext>
            </a:extLst>
          </p:cNvPr>
          <p:cNvSpPr txBox="1">
            <a:spLocks/>
          </p:cNvSpPr>
          <p:nvPr/>
        </p:nvSpPr>
        <p:spPr>
          <a:xfrm>
            <a:off x="605642" y="5946280"/>
            <a:ext cx="7701231" cy="380207"/>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r>
              <a:rPr lang="fr-FR" sz="1400" b="0" dirty="0"/>
              <a:t>5, Sélectionner le fichier CRC et l’emplacement (en dernier)</a:t>
            </a:r>
          </a:p>
        </p:txBody>
      </p:sp>
      <p:cxnSp>
        <p:nvCxnSpPr>
          <p:cNvPr id="11" name="Connecteur droit avec flèche 10">
            <a:extLst>
              <a:ext uri="{FF2B5EF4-FFF2-40B4-BE49-F238E27FC236}">
                <a16:creationId xmlns:a16="http://schemas.microsoft.com/office/drawing/2014/main" id="{FAE4B19C-0797-4753-8C91-F80B6B4A450E}"/>
              </a:ext>
            </a:extLst>
          </p:cNvPr>
          <p:cNvCxnSpPr>
            <a:cxnSpLocks/>
          </p:cNvCxnSpPr>
          <p:nvPr/>
        </p:nvCxnSpPr>
        <p:spPr>
          <a:xfrm flipV="1">
            <a:off x="2696037" y="3859481"/>
            <a:ext cx="4203527" cy="20868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33656548-25FB-4826-9A52-AC3AC6D7A57D}"/>
              </a:ext>
            </a:extLst>
          </p:cNvPr>
          <p:cNvSpPr txBox="1"/>
          <p:nvPr/>
        </p:nvSpPr>
        <p:spPr>
          <a:xfrm>
            <a:off x="486888" y="3859481"/>
            <a:ext cx="2648198" cy="1015663"/>
          </a:xfrm>
          <a:prstGeom prst="rect">
            <a:avLst/>
          </a:prstGeom>
          <a:noFill/>
          <a:ln w="22225">
            <a:solidFill>
              <a:srgbClr val="FF0000"/>
            </a:solidFill>
          </a:ln>
        </p:spPr>
        <p:txBody>
          <a:bodyPr wrap="square" rtlCol="0">
            <a:spAutoFit/>
          </a:bodyPr>
          <a:lstStyle/>
          <a:p>
            <a:pPr algn="ctr"/>
            <a:r>
              <a:rPr lang="fr-FR" b="1" dirty="0">
                <a:solidFill>
                  <a:srgbClr val="FF0000"/>
                </a:solidFill>
              </a:rPr>
              <a:t>ATTENTION !</a:t>
            </a:r>
          </a:p>
          <a:p>
            <a:r>
              <a:rPr lang="fr-FR" sz="1400" dirty="0">
                <a:solidFill>
                  <a:srgbClr val="FF0000"/>
                </a:solidFill>
              </a:rPr>
              <a:t>Dans OPUSS les champs sont différents pour les « INSCRITS » et les « JO »</a:t>
            </a:r>
          </a:p>
        </p:txBody>
      </p:sp>
    </p:spTree>
    <p:extLst>
      <p:ext uri="{BB962C8B-B14F-4D97-AF65-F5344CB8AC3E}">
        <p14:creationId xmlns:p14="http://schemas.microsoft.com/office/powerpoint/2010/main" val="361599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355045"/>
            <a:ext cx="6952582" cy="657912"/>
          </a:xfrm>
        </p:spPr>
        <p:txBody>
          <a:bodyPr/>
          <a:lstStyle/>
          <a:p>
            <a:r>
              <a:rPr lang="fr-FR" dirty="0"/>
              <a:t>LE TUTORIEL POUR demander a valider des </a:t>
            </a:r>
            <a:r>
              <a:rPr lang="fr-FR" dirty="0" err="1"/>
              <a:t>jo</a:t>
            </a:r>
            <a:endParaRPr lang="fr-FR" dirty="0"/>
          </a:p>
        </p:txBody>
      </p:sp>
      <p:sp>
        <p:nvSpPr>
          <p:cNvPr id="3" name="Espace réservé du contenu 2"/>
          <p:cNvSpPr>
            <a:spLocks noGrp="1"/>
          </p:cNvSpPr>
          <p:nvPr>
            <p:ph idx="1"/>
          </p:nvPr>
        </p:nvSpPr>
        <p:spPr>
          <a:xfrm>
            <a:off x="320634" y="732201"/>
            <a:ext cx="6795061" cy="574602"/>
          </a:xfrm>
        </p:spPr>
        <p:txBody>
          <a:bodyPr/>
          <a:lstStyle/>
          <a:p>
            <a:pPr lvl="1" algn="just"/>
            <a:r>
              <a:rPr lang="fr-FR" sz="1400" b="0" dirty="0"/>
              <a:t>Avant tout retirer les absents et rajouter les JO supplémentaires. Mettre en page la feuille des JO inscrits et dans la 2</a:t>
            </a:r>
            <a:r>
              <a:rPr lang="fr-FR" sz="1400" b="0" baseline="30000" dirty="0"/>
              <a:t>ème</a:t>
            </a:r>
            <a:r>
              <a:rPr lang="fr-FR" sz="1400" b="0" dirty="0"/>
              <a:t> étape vous notez « JO » à la place de « INSCRIT »</a:t>
            </a:r>
          </a:p>
        </p:txBody>
      </p:sp>
      <p:sp>
        <p:nvSpPr>
          <p:cNvPr id="4" name="Espace réservé du contenu 3"/>
          <p:cNvSpPr>
            <a:spLocks noGrp="1"/>
          </p:cNvSpPr>
          <p:nvPr>
            <p:ph sz="quarter" idx="10"/>
          </p:nvPr>
        </p:nvSpPr>
        <p:spPr>
          <a:xfrm>
            <a:off x="7255822" y="732200"/>
            <a:ext cx="1276177" cy="324000"/>
          </a:xfrm>
        </p:spPr>
        <p:txBody>
          <a:bodyPr/>
          <a:lstStyle/>
          <a:p>
            <a:r>
              <a:rPr lang="fr-FR" dirty="0"/>
              <a:t>Etape 2</a:t>
            </a:r>
          </a:p>
        </p:txBody>
      </p:sp>
      <p:pic>
        <p:nvPicPr>
          <p:cNvPr id="9" name="Image 8">
            <a:extLst>
              <a:ext uri="{FF2B5EF4-FFF2-40B4-BE49-F238E27FC236}">
                <a16:creationId xmlns:a16="http://schemas.microsoft.com/office/drawing/2014/main" id="{F4375F62-90F5-4F54-B3E8-779AD6FBEA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572" y="1401179"/>
            <a:ext cx="8353280" cy="4341988"/>
          </a:xfrm>
          <a:prstGeom prst="rect">
            <a:avLst/>
          </a:prstGeom>
          <a:noFill/>
          <a:ln>
            <a:noFill/>
          </a:ln>
        </p:spPr>
      </p:pic>
      <p:sp>
        <p:nvSpPr>
          <p:cNvPr id="12" name="Espace réservé du contenu 2">
            <a:extLst>
              <a:ext uri="{FF2B5EF4-FFF2-40B4-BE49-F238E27FC236}">
                <a16:creationId xmlns:a16="http://schemas.microsoft.com/office/drawing/2014/main" id="{8FE1E703-6EB5-4E5A-A3CF-B3D831E0157D}"/>
              </a:ext>
            </a:extLst>
          </p:cNvPr>
          <p:cNvSpPr txBox="1">
            <a:spLocks/>
          </p:cNvSpPr>
          <p:nvPr/>
        </p:nvSpPr>
        <p:spPr>
          <a:xfrm>
            <a:off x="470086" y="5785981"/>
            <a:ext cx="5182569" cy="298243"/>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buFont typeface="+mj-lt"/>
              <a:buAutoNum type="arabicPeriod"/>
            </a:pPr>
            <a:r>
              <a:rPr lang="fr-FR" sz="1400" b="0" dirty="0"/>
              <a:t> Apprès la mise en page, n’oubliez pas de valider l’opération.</a:t>
            </a:r>
          </a:p>
        </p:txBody>
      </p:sp>
    </p:spTree>
    <p:extLst>
      <p:ext uri="{BB962C8B-B14F-4D97-AF65-F5344CB8AC3E}">
        <p14:creationId xmlns:p14="http://schemas.microsoft.com/office/powerpoint/2010/main" val="189756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D69DB-A2B7-4713-AD2D-C81623F3F2FB}"/>
              </a:ext>
            </a:extLst>
          </p:cNvPr>
          <p:cNvSpPr>
            <a:spLocks noGrp="1"/>
          </p:cNvSpPr>
          <p:nvPr>
            <p:ph type="title"/>
          </p:nvPr>
        </p:nvSpPr>
        <p:spPr/>
        <p:txBody>
          <a:bodyPr/>
          <a:lstStyle/>
          <a:p>
            <a:r>
              <a:rPr lang="fr-FR" dirty="0"/>
              <a:t>LA RENTREE 2020-2021</a:t>
            </a:r>
          </a:p>
        </p:txBody>
      </p:sp>
      <p:sp>
        <p:nvSpPr>
          <p:cNvPr id="3" name="Espace réservé du contenu 2">
            <a:extLst>
              <a:ext uri="{FF2B5EF4-FFF2-40B4-BE49-F238E27FC236}">
                <a16:creationId xmlns:a16="http://schemas.microsoft.com/office/drawing/2014/main" id="{012B31E0-3E3E-4B20-A531-8D2C7FBAD77C}"/>
              </a:ext>
            </a:extLst>
          </p:cNvPr>
          <p:cNvSpPr>
            <a:spLocks noGrp="1"/>
          </p:cNvSpPr>
          <p:nvPr>
            <p:ph idx="1"/>
          </p:nvPr>
        </p:nvSpPr>
        <p:spPr>
          <a:xfrm>
            <a:off x="611999" y="2206610"/>
            <a:ext cx="8377621" cy="1854751"/>
          </a:xfrm>
        </p:spPr>
        <p:txBody>
          <a:bodyPr/>
          <a:lstStyle/>
          <a:p>
            <a:r>
              <a:rPr lang="fr-FR" sz="1200" dirty="0"/>
              <a:t>IL faut poser des principes et non des directives.</a:t>
            </a:r>
          </a:p>
          <a:p>
            <a:r>
              <a:rPr lang="fr-FR" dirty="0">
                <a:solidFill>
                  <a:schemeClr val="tx1"/>
                </a:solidFill>
              </a:rPr>
              <a:t>Principe 1 : </a:t>
            </a:r>
            <a:r>
              <a:rPr lang="fr-FR" b="0" dirty="0">
                <a:solidFill>
                  <a:schemeClr val="tx1"/>
                </a:solidFill>
              </a:rPr>
              <a:t>réaffirmer la place de l’AS et du Sport Scolaire organisé par l’UNSS</a:t>
            </a:r>
          </a:p>
          <a:p>
            <a:r>
              <a:rPr lang="fr-FR" dirty="0">
                <a:solidFill>
                  <a:schemeClr val="tx1"/>
                </a:solidFill>
              </a:rPr>
              <a:t>Principe 2 : </a:t>
            </a:r>
            <a:r>
              <a:rPr lang="fr-FR" b="0" dirty="0">
                <a:solidFill>
                  <a:schemeClr val="tx1"/>
                </a:solidFill>
              </a:rPr>
              <a:t>Sacraliser le mercredi après-midi.</a:t>
            </a:r>
          </a:p>
          <a:p>
            <a:r>
              <a:rPr lang="fr-FR" dirty="0">
                <a:solidFill>
                  <a:schemeClr val="tx1"/>
                </a:solidFill>
              </a:rPr>
              <a:t>Principe 3 : </a:t>
            </a:r>
            <a:r>
              <a:rPr lang="fr-FR" b="0" dirty="0">
                <a:solidFill>
                  <a:schemeClr val="tx1"/>
                </a:solidFill>
              </a:rPr>
              <a:t>le Sport Scolaire pour tous les élèves.</a:t>
            </a:r>
          </a:p>
          <a:p>
            <a:r>
              <a:rPr lang="fr-FR" dirty="0">
                <a:solidFill>
                  <a:schemeClr val="tx1"/>
                </a:solidFill>
              </a:rPr>
              <a:t>Principe 4 : </a:t>
            </a:r>
            <a:r>
              <a:rPr lang="fr-FR" b="0" dirty="0">
                <a:solidFill>
                  <a:schemeClr val="tx1"/>
                </a:solidFill>
              </a:rPr>
              <a:t>Equilibre confirmé entre « compétition-évènementiel-promotionnel »</a:t>
            </a:r>
          </a:p>
        </p:txBody>
      </p:sp>
      <p:sp>
        <p:nvSpPr>
          <p:cNvPr id="4" name="Espace réservé du contenu 3">
            <a:extLst>
              <a:ext uri="{FF2B5EF4-FFF2-40B4-BE49-F238E27FC236}">
                <a16:creationId xmlns:a16="http://schemas.microsoft.com/office/drawing/2014/main" id="{36D967A3-9673-41E9-96C4-96017939D3A1}"/>
              </a:ext>
            </a:extLst>
          </p:cNvPr>
          <p:cNvSpPr>
            <a:spLocks noGrp="1"/>
          </p:cNvSpPr>
          <p:nvPr>
            <p:ph sz="quarter" idx="10"/>
          </p:nvPr>
        </p:nvSpPr>
        <p:spPr/>
        <p:txBody>
          <a:bodyPr/>
          <a:lstStyle/>
          <a:p>
            <a:r>
              <a:rPr lang="fr-FR" dirty="0"/>
              <a:t>PROPOSITION DE LA DIRECTION NATIONALE</a:t>
            </a:r>
          </a:p>
        </p:txBody>
      </p:sp>
    </p:spTree>
    <p:extLst>
      <p:ext uri="{BB962C8B-B14F-4D97-AF65-F5344CB8AC3E}">
        <p14:creationId xmlns:p14="http://schemas.microsoft.com/office/powerpoint/2010/main" val="163694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3A15A-C60D-4A51-866C-404B2D72066F}"/>
              </a:ext>
            </a:extLst>
          </p:cNvPr>
          <p:cNvSpPr>
            <a:spLocks noGrp="1"/>
          </p:cNvSpPr>
          <p:nvPr>
            <p:ph type="title"/>
          </p:nvPr>
        </p:nvSpPr>
        <p:spPr>
          <a:xfrm>
            <a:off x="612000" y="395607"/>
            <a:ext cx="7920000" cy="324000"/>
          </a:xfrm>
        </p:spPr>
        <p:txBody>
          <a:bodyPr/>
          <a:lstStyle/>
          <a:p>
            <a:r>
              <a:rPr lang="fr-FR" dirty="0"/>
              <a:t>LE TUTORIEL POUR demander a valider des </a:t>
            </a:r>
            <a:r>
              <a:rPr lang="fr-FR" dirty="0" err="1"/>
              <a:t>jo</a:t>
            </a:r>
            <a:endParaRPr lang="fr-FR" dirty="0"/>
          </a:p>
        </p:txBody>
      </p:sp>
      <p:pic>
        <p:nvPicPr>
          <p:cNvPr id="6" name="Image 5">
            <a:extLst>
              <a:ext uri="{FF2B5EF4-FFF2-40B4-BE49-F238E27FC236}">
                <a16:creationId xmlns:a16="http://schemas.microsoft.com/office/drawing/2014/main" id="{2E5B7FBE-9995-4E28-8E2A-80C167FADA0D}"/>
              </a:ext>
            </a:extLst>
          </p:cNvPr>
          <p:cNvPicPr>
            <a:picLocks noChangeAspect="1"/>
          </p:cNvPicPr>
          <p:nvPr/>
        </p:nvPicPr>
        <p:blipFill>
          <a:blip r:embed="rId2"/>
          <a:stretch>
            <a:fillRect/>
          </a:stretch>
        </p:blipFill>
        <p:spPr>
          <a:xfrm>
            <a:off x="685800" y="736600"/>
            <a:ext cx="7772400" cy="4991100"/>
          </a:xfrm>
          <a:prstGeom prst="rect">
            <a:avLst/>
          </a:prstGeom>
        </p:spPr>
      </p:pic>
    </p:spTree>
    <p:extLst>
      <p:ext uri="{BB962C8B-B14F-4D97-AF65-F5344CB8AC3E}">
        <p14:creationId xmlns:p14="http://schemas.microsoft.com/office/powerpoint/2010/main" val="30523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378AA-3392-4A2C-89A0-9804452E450F}"/>
              </a:ext>
            </a:extLst>
          </p:cNvPr>
          <p:cNvSpPr>
            <a:spLocks noGrp="1"/>
          </p:cNvSpPr>
          <p:nvPr>
            <p:ph type="title"/>
          </p:nvPr>
        </p:nvSpPr>
        <p:spPr/>
        <p:txBody>
          <a:bodyPr/>
          <a:lstStyle/>
          <a:p>
            <a:r>
              <a:rPr lang="fr-FR" dirty="0"/>
              <a:t>SOUSCRIPTION UNSS 2021</a:t>
            </a:r>
          </a:p>
        </p:txBody>
      </p:sp>
      <p:sp>
        <p:nvSpPr>
          <p:cNvPr id="5" name="Sous-titre 2">
            <a:extLst>
              <a:ext uri="{FF2B5EF4-FFF2-40B4-BE49-F238E27FC236}">
                <a16:creationId xmlns:a16="http://schemas.microsoft.com/office/drawing/2014/main" id="{9296444A-91CF-4792-8B40-B11278143157}"/>
              </a:ext>
            </a:extLst>
          </p:cNvPr>
          <p:cNvSpPr txBox="1">
            <a:spLocks/>
          </p:cNvSpPr>
          <p:nvPr/>
        </p:nvSpPr>
        <p:spPr>
          <a:xfrm>
            <a:off x="475642" y="1376613"/>
            <a:ext cx="8411684" cy="4037675"/>
          </a:xfrm>
          <a:prstGeom prst="rect">
            <a:avLst/>
          </a:prstGeom>
        </p:spPr>
        <p:txBody>
          <a:bodyPr lIns="0" tIns="0" rIns="0" bIns="0">
            <a:norm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fr-FR" sz="1400" dirty="0">
                <a:solidFill>
                  <a:schemeClr val="tx1"/>
                </a:solidFill>
              </a:rPr>
              <a:t>Récupérer les billets de tombolas à la fin de l’AG.</a:t>
            </a:r>
          </a:p>
          <a:p>
            <a:pPr marL="342900" indent="-342900">
              <a:buFont typeface="Arial" panose="020B0604020202020204" pitchFamily="34" charset="0"/>
              <a:buChar char="•"/>
            </a:pPr>
            <a:endParaRPr lang="fr-FR" sz="1400" dirty="0">
              <a:solidFill>
                <a:schemeClr val="tx1"/>
              </a:solidFill>
            </a:endParaRPr>
          </a:p>
          <a:p>
            <a:pPr marL="285750" indent="-285750" algn="just">
              <a:lnSpc>
                <a:spcPts val="1400"/>
              </a:lnSpc>
              <a:buFont typeface="Arial" panose="020B0604020202020204" pitchFamily="34" charset="0"/>
              <a:buChar char="•"/>
              <a:tabLst>
                <a:tab pos="449580" algn="l"/>
              </a:tabLst>
            </a:pPr>
            <a:r>
              <a:rPr lang="fr-FR" sz="1400" dirty="0">
                <a:solidFill>
                  <a:schemeClr val="tx1"/>
                </a:solidFill>
                <a:ea typeface="Times New Roman" panose="02020603050405020304" pitchFamily="18" charset="0"/>
                <a:cs typeface="Arial" panose="020B0604020202020204" pitchFamily="34" charset="0"/>
              </a:rPr>
              <a:t>Il est IMPERATIF de nous faire parvenir </a:t>
            </a:r>
            <a:r>
              <a:rPr lang="fr-FR" sz="1400" u="sng" dirty="0">
                <a:solidFill>
                  <a:schemeClr val="tx1"/>
                </a:solidFill>
                <a:ea typeface="Times New Roman" panose="02020603050405020304" pitchFamily="18" charset="0"/>
                <a:cs typeface="Arial" panose="020B0604020202020204" pitchFamily="34" charset="0"/>
              </a:rPr>
              <a:t>tous les carnets</a:t>
            </a:r>
            <a:r>
              <a:rPr lang="fr-FR" sz="1400" dirty="0">
                <a:solidFill>
                  <a:schemeClr val="tx1"/>
                </a:solidFill>
                <a:ea typeface="Times New Roman" panose="02020603050405020304" pitchFamily="18" charset="0"/>
                <a:cs typeface="Arial" panose="020B0604020202020204" pitchFamily="34" charset="0"/>
              </a:rPr>
              <a:t> pour le :</a:t>
            </a:r>
          </a:p>
          <a:p>
            <a:pPr marL="285750" indent="-285750" algn="just">
              <a:lnSpc>
                <a:spcPts val="1400"/>
              </a:lnSpc>
              <a:buFont typeface="Arial" panose="020B0604020202020204" pitchFamily="34" charset="0"/>
              <a:buChar char="•"/>
              <a:tabLst>
                <a:tab pos="449580" algn="l"/>
              </a:tabLst>
            </a:pPr>
            <a:endParaRPr lang="fr-FR" sz="1400" dirty="0">
              <a:solidFill>
                <a:schemeClr val="tx1"/>
              </a:solidFill>
              <a:ea typeface="Times New Roman" panose="02020603050405020304" pitchFamily="18" charset="0"/>
              <a:cs typeface="Times New Roman" panose="02020603050405020304" pitchFamily="18" charset="0"/>
            </a:endParaRPr>
          </a:p>
          <a:p>
            <a:pPr algn="ctr">
              <a:lnSpc>
                <a:spcPts val="1400"/>
              </a:lnSpc>
              <a:tabLst>
                <a:tab pos="449580" algn="l"/>
              </a:tabLst>
            </a:pPr>
            <a:r>
              <a:rPr lang="fr-FR" sz="1800" dirty="0">
                <a:ea typeface="Times New Roman" panose="02020603050405020304" pitchFamily="18" charset="0"/>
                <a:cs typeface="Arial" panose="020B0604020202020204" pitchFamily="34" charset="0"/>
              </a:rPr>
              <a:t> </a:t>
            </a:r>
            <a:r>
              <a:rPr lang="fr-FR" sz="1800" dirty="0">
                <a:solidFill>
                  <a:srgbClr val="FF0000"/>
                </a:solidFill>
                <a:ea typeface="Times New Roman" panose="02020603050405020304" pitchFamily="18" charset="0"/>
                <a:cs typeface="Arial" panose="020B0604020202020204" pitchFamily="34" charset="0"/>
              </a:rPr>
              <a:t>VENDREDI 8 JANVIER 2021 DERNIER DELAI.</a:t>
            </a:r>
          </a:p>
          <a:p>
            <a:pPr>
              <a:lnSpc>
                <a:spcPts val="1400"/>
              </a:lnSpc>
              <a:tabLst>
                <a:tab pos="449580" algn="l"/>
              </a:tabLst>
            </a:pPr>
            <a:endParaRPr lang="fr-FR" sz="1400" dirty="0">
              <a:solidFill>
                <a:srgbClr val="FF0000"/>
              </a:solidFill>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FR" sz="1400" dirty="0">
                <a:solidFill>
                  <a:schemeClr val="tx1"/>
                </a:solidFill>
                <a:ea typeface="Times New Roman" panose="02020603050405020304" pitchFamily="18" charset="0"/>
              </a:rPr>
              <a:t>Le tirage aura lieu : Le Vendredi 22 Janvier 2021 Au DSD / UNSS Nord à 10 H 00</a:t>
            </a:r>
          </a:p>
          <a:p>
            <a:r>
              <a:rPr lang="fr-FR" sz="1400" dirty="0">
                <a:solidFill>
                  <a:schemeClr val="tx1"/>
                </a:solidFill>
              </a:rPr>
              <a:t>Les modalités de fonctionnement de la souscription sont jointes avec les billets de tombola.</a:t>
            </a:r>
          </a:p>
          <a:p>
            <a:r>
              <a:rPr lang="fr-FR" sz="1400" dirty="0">
                <a:solidFill>
                  <a:schemeClr val="tx1"/>
                </a:solidFill>
              </a:rPr>
              <a:t> Le document sera aussi disponible sur OPUSS.</a:t>
            </a:r>
          </a:p>
          <a:p>
            <a:endParaRPr lang="fr-FR" dirty="0">
              <a:solidFill>
                <a:schemeClr val="tx1"/>
              </a:solidFill>
            </a:endParaRPr>
          </a:p>
          <a:p>
            <a:endParaRPr lang="fr-FR" dirty="0"/>
          </a:p>
        </p:txBody>
      </p:sp>
    </p:spTree>
    <p:extLst>
      <p:ext uri="{BB962C8B-B14F-4D97-AF65-F5344CB8AC3E}">
        <p14:creationId xmlns:p14="http://schemas.microsoft.com/office/powerpoint/2010/main" val="219148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GENERALES DEPARTEMENT DU NORD</a:t>
            </a:r>
          </a:p>
        </p:txBody>
      </p:sp>
      <p:sp>
        <p:nvSpPr>
          <p:cNvPr id="4" name="Espace réservé du contenu 3">
            <a:extLst>
              <a:ext uri="{FF2B5EF4-FFF2-40B4-BE49-F238E27FC236}">
                <a16:creationId xmlns:a16="http://schemas.microsoft.com/office/drawing/2014/main" id="{8E2F9244-43CE-47E3-AA69-F4CCEF3CFCBA}"/>
              </a:ext>
            </a:extLst>
          </p:cNvPr>
          <p:cNvSpPr>
            <a:spLocks noGrp="1"/>
          </p:cNvSpPr>
          <p:nvPr>
            <p:ph sz="quarter" idx="10"/>
          </p:nvPr>
        </p:nvSpPr>
        <p:spPr/>
        <p:txBody>
          <a:bodyPr/>
          <a:lstStyle/>
          <a:p>
            <a:endParaRPr lang="fr-FR" dirty="0"/>
          </a:p>
        </p:txBody>
      </p:sp>
      <p:pic>
        <p:nvPicPr>
          <p:cNvPr id="7" name="Image 6">
            <a:extLst>
              <a:ext uri="{FF2B5EF4-FFF2-40B4-BE49-F238E27FC236}">
                <a16:creationId xmlns:a16="http://schemas.microsoft.com/office/drawing/2014/main" id="{A7E13DC2-790D-4A1C-9D1C-BAFF553FC2E6}"/>
              </a:ext>
            </a:extLst>
          </p:cNvPr>
          <p:cNvPicPr>
            <a:picLocks noChangeAspect="1"/>
          </p:cNvPicPr>
          <p:nvPr/>
        </p:nvPicPr>
        <p:blipFill>
          <a:blip r:embed="rId2"/>
          <a:stretch>
            <a:fillRect/>
          </a:stretch>
        </p:blipFill>
        <p:spPr>
          <a:xfrm>
            <a:off x="191110" y="1627187"/>
            <a:ext cx="8563523" cy="3827463"/>
          </a:xfrm>
          <a:prstGeom prst="rect">
            <a:avLst/>
          </a:prstGeom>
        </p:spPr>
      </p:pic>
    </p:spTree>
    <p:extLst>
      <p:ext uri="{BB962C8B-B14F-4D97-AF65-F5344CB8AC3E}">
        <p14:creationId xmlns:p14="http://schemas.microsoft.com/office/powerpoint/2010/main" val="143899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GENERALES DEPARTEMENT DU NORD</a:t>
            </a:r>
          </a:p>
        </p:txBody>
      </p:sp>
      <p:sp>
        <p:nvSpPr>
          <p:cNvPr id="4" name="Espace réservé du contenu 3">
            <a:extLst>
              <a:ext uri="{FF2B5EF4-FFF2-40B4-BE49-F238E27FC236}">
                <a16:creationId xmlns:a16="http://schemas.microsoft.com/office/drawing/2014/main" id="{8E2F9244-43CE-47E3-AA69-F4CCEF3CFCBA}"/>
              </a:ext>
            </a:extLst>
          </p:cNvPr>
          <p:cNvSpPr>
            <a:spLocks noGrp="1"/>
          </p:cNvSpPr>
          <p:nvPr>
            <p:ph sz="quarter" idx="10"/>
          </p:nvPr>
        </p:nvSpPr>
        <p:spPr/>
        <p:txBody>
          <a:bodyPr/>
          <a:lstStyle/>
          <a:p>
            <a:r>
              <a:rPr lang="fr-FR" dirty="0"/>
              <a:t>COLLEGES</a:t>
            </a:r>
          </a:p>
        </p:txBody>
      </p:sp>
      <p:pic>
        <p:nvPicPr>
          <p:cNvPr id="5" name="Image 4">
            <a:extLst>
              <a:ext uri="{FF2B5EF4-FFF2-40B4-BE49-F238E27FC236}">
                <a16:creationId xmlns:a16="http://schemas.microsoft.com/office/drawing/2014/main" id="{BE8DE9A8-65B9-4C81-A2C4-63063499A1AE}"/>
              </a:ext>
            </a:extLst>
          </p:cNvPr>
          <p:cNvPicPr>
            <a:picLocks noChangeAspect="1"/>
          </p:cNvPicPr>
          <p:nvPr/>
        </p:nvPicPr>
        <p:blipFill>
          <a:blip r:embed="rId2"/>
          <a:stretch>
            <a:fillRect/>
          </a:stretch>
        </p:blipFill>
        <p:spPr>
          <a:xfrm>
            <a:off x="307255" y="1657650"/>
            <a:ext cx="8529488" cy="3149001"/>
          </a:xfrm>
          <a:prstGeom prst="rect">
            <a:avLst/>
          </a:prstGeom>
        </p:spPr>
      </p:pic>
    </p:spTree>
    <p:extLst>
      <p:ext uri="{BB962C8B-B14F-4D97-AF65-F5344CB8AC3E}">
        <p14:creationId xmlns:p14="http://schemas.microsoft.com/office/powerpoint/2010/main" val="375504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GENERALES DEPARTEMENT DU NORD</a:t>
            </a:r>
          </a:p>
        </p:txBody>
      </p:sp>
      <p:sp>
        <p:nvSpPr>
          <p:cNvPr id="4" name="Espace réservé du contenu 3">
            <a:extLst>
              <a:ext uri="{FF2B5EF4-FFF2-40B4-BE49-F238E27FC236}">
                <a16:creationId xmlns:a16="http://schemas.microsoft.com/office/drawing/2014/main" id="{8E2F9244-43CE-47E3-AA69-F4CCEF3CFCBA}"/>
              </a:ext>
            </a:extLst>
          </p:cNvPr>
          <p:cNvSpPr>
            <a:spLocks noGrp="1"/>
          </p:cNvSpPr>
          <p:nvPr>
            <p:ph sz="quarter" idx="10"/>
          </p:nvPr>
        </p:nvSpPr>
        <p:spPr/>
        <p:txBody>
          <a:bodyPr/>
          <a:lstStyle/>
          <a:p>
            <a:r>
              <a:rPr lang="fr-FR" dirty="0"/>
              <a:t>LYCEES ET LPO</a:t>
            </a:r>
          </a:p>
        </p:txBody>
      </p:sp>
      <p:pic>
        <p:nvPicPr>
          <p:cNvPr id="6" name="Image 5">
            <a:extLst>
              <a:ext uri="{FF2B5EF4-FFF2-40B4-BE49-F238E27FC236}">
                <a16:creationId xmlns:a16="http://schemas.microsoft.com/office/drawing/2014/main" id="{7E43DAD7-1579-46BE-9FFF-F42272367F00}"/>
              </a:ext>
            </a:extLst>
          </p:cNvPr>
          <p:cNvPicPr>
            <a:picLocks noChangeAspect="1"/>
          </p:cNvPicPr>
          <p:nvPr/>
        </p:nvPicPr>
        <p:blipFill>
          <a:blip r:embed="rId2"/>
          <a:stretch>
            <a:fillRect/>
          </a:stretch>
        </p:blipFill>
        <p:spPr>
          <a:xfrm>
            <a:off x="262234" y="1657650"/>
            <a:ext cx="8619529" cy="3149001"/>
          </a:xfrm>
          <a:prstGeom prst="rect">
            <a:avLst/>
          </a:prstGeom>
        </p:spPr>
      </p:pic>
    </p:spTree>
    <p:extLst>
      <p:ext uri="{BB962C8B-B14F-4D97-AF65-F5344CB8AC3E}">
        <p14:creationId xmlns:p14="http://schemas.microsoft.com/office/powerpoint/2010/main" val="298466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GENERALES DEPARTEMENT DU NORD</a:t>
            </a:r>
          </a:p>
        </p:txBody>
      </p:sp>
      <p:sp>
        <p:nvSpPr>
          <p:cNvPr id="4" name="Espace réservé du contenu 3">
            <a:extLst>
              <a:ext uri="{FF2B5EF4-FFF2-40B4-BE49-F238E27FC236}">
                <a16:creationId xmlns:a16="http://schemas.microsoft.com/office/drawing/2014/main" id="{8E2F9244-43CE-47E3-AA69-F4CCEF3CFCBA}"/>
              </a:ext>
            </a:extLst>
          </p:cNvPr>
          <p:cNvSpPr>
            <a:spLocks noGrp="1"/>
          </p:cNvSpPr>
          <p:nvPr>
            <p:ph sz="quarter" idx="10"/>
          </p:nvPr>
        </p:nvSpPr>
        <p:spPr/>
        <p:txBody>
          <a:bodyPr/>
          <a:lstStyle/>
          <a:p>
            <a:r>
              <a:rPr lang="fr-FR" dirty="0"/>
              <a:t>LYCEES PROFESSIONNELS</a:t>
            </a:r>
          </a:p>
        </p:txBody>
      </p:sp>
      <p:pic>
        <p:nvPicPr>
          <p:cNvPr id="5" name="Image 4">
            <a:extLst>
              <a:ext uri="{FF2B5EF4-FFF2-40B4-BE49-F238E27FC236}">
                <a16:creationId xmlns:a16="http://schemas.microsoft.com/office/drawing/2014/main" id="{B719E7D0-99B2-462D-AEF5-4585775CEA70}"/>
              </a:ext>
            </a:extLst>
          </p:cNvPr>
          <p:cNvPicPr>
            <a:picLocks noChangeAspect="1"/>
          </p:cNvPicPr>
          <p:nvPr/>
        </p:nvPicPr>
        <p:blipFill>
          <a:blip r:embed="rId2"/>
          <a:stretch>
            <a:fillRect/>
          </a:stretch>
        </p:blipFill>
        <p:spPr>
          <a:xfrm>
            <a:off x="333825" y="1786439"/>
            <a:ext cx="8476343" cy="3149001"/>
          </a:xfrm>
          <a:prstGeom prst="rect">
            <a:avLst/>
          </a:prstGeom>
        </p:spPr>
      </p:pic>
    </p:spTree>
    <p:extLst>
      <p:ext uri="{BB962C8B-B14F-4D97-AF65-F5344CB8AC3E}">
        <p14:creationId xmlns:p14="http://schemas.microsoft.com/office/powerpoint/2010/main" val="95078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JEUNES OFFICIELS</a:t>
            </a:r>
          </a:p>
        </p:txBody>
      </p:sp>
      <p:graphicFrame>
        <p:nvGraphicFramePr>
          <p:cNvPr id="6" name="Graphique 5">
            <a:extLst>
              <a:ext uri="{FF2B5EF4-FFF2-40B4-BE49-F238E27FC236}">
                <a16:creationId xmlns:a16="http://schemas.microsoft.com/office/drawing/2014/main" id="{90E92B31-34BE-4D33-A198-45161BEC6662}"/>
              </a:ext>
            </a:extLst>
          </p:cNvPr>
          <p:cNvGraphicFramePr>
            <a:graphicFrameLocks/>
          </p:cNvGraphicFramePr>
          <p:nvPr>
            <p:extLst>
              <p:ext uri="{D42A27DB-BD31-4B8C-83A1-F6EECF244321}">
                <p14:modId xmlns:p14="http://schemas.microsoft.com/office/powerpoint/2010/main" val="1273934032"/>
              </p:ext>
            </p:extLst>
          </p:nvPr>
        </p:nvGraphicFramePr>
        <p:xfrm>
          <a:off x="103030" y="1047707"/>
          <a:ext cx="8628845" cy="4368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979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JEUNES OFFICIELS</a:t>
            </a:r>
          </a:p>
        </p:txBody>
      </p:sp>
      <p:graphicFrame>
        <p:nvGraphicFramePr>
          <p:cNvPr id="3" name="Graphique 2">
            <a:extLst>
              <a:ext uri="{FF2B5EF4-FFF2-40B4-BE49-F238E27FC236}">
                <a16:creationId xmlns:a16="http://schemas.microsoft.com/office/drawing/2014/main" id="{B2DD41F6-2540-4B30-AF9D-2F5383AC85BD}"/>
              </a:ext>
            </a:extLst>
          </p:cNvPr>
          <p:cNvGraphicFramePr>
            <a:graphicFrameLocks/>
          </p:cNvGraphicFramePr>
          <p:nvPr>
            <p:extLst>
              <p:ext uri="{D42A27DB-BD31-4B8C-83A1-F6EECF244321}">
                <p14:modId xmlns:p14="http://schemas.microsoft.com/office/powerpoint/2010/main" val="1485625326"/>
              </p:ext>
            </p:extLst>
          </p:nvPr>
        </p:nvGraphicFramePr>
        <p:xfrm>
          <a:off x="450761" y="1309085"/>
          <a:ext cx="7662930" cy="4213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8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JEUNES OFFICIELS</a:t>
            </a:r>
          </a:p>
        </p:txBody>
      </p:sp>
      <p:graphicFrame>
        <p:nvGraphicFramePr>
          <p:cNvPr id="4" name="Espace réservé du contenu 3">
            <a:extLst>
              <a:ext uri="{FF2B5EF4-FFF2-40B4-BE49-F238E27FC236}">
                <a16:creationId xmlns:a16="http://schemas.microsoft.com/office/drawing/2014/main" id="{2ED990AC-D86A-40E8-94F9-694350FD0430}"/>
              </a:ext>
            </a:extLst>
          </p:cNvPr>
          <p:cNvGraphicFramePr>
            <a:graphicFrameLocks noGrp="1"/>
          </p:cNvGraphicFramePr>
          <p:nvPr>
            <p:ph idx="1"/>
            <p:extLst>
              <p:ext uri="{D42A27DB-BD31-4B8C-83A1-F6EECF244321}">
                <p14:modId xmlns:p14="http://schemas.microsoft.com/office/powerpoint/2010/main" val="340388176"/>
              </p:ext>
            </p:extLst>
          </p:nvPr>
        </p:nvGraphicFramePr>
        <p:xfrm>
          <a:off x="353021" y="956484"/>
          <a:ext cx="8178979" cy="5213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966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4F01-9E52-427D-9D6C-0AFD76196050}"/>
              </a:ext>
            </a:extLst>
          </p:cNvPr>
          <p:cNvSpPr>
            <a:spLocks noGrp="1"/>
          </p:cNvSpPr>
          <p:nvPr>
            <p:ph type="title"/>
          </p:nvPr>
        </p:nvSpPr>
        <p:spPr/>
        <p:txBody>
          <a:bodyPr/>
          <a:lstStyle/>
          <a:p>
            <a:r>
              <a:rPr lang="fr-FR" dirty="0"/>
              <a:t>STATISTIQUES JEUNES OFFICIELS</a:t>
            </a:r>
          </a:p>
        </p:txBody>
      </p:sp>
      <p:graphicFrame>
        <p:nvGraphicFramePr>
          <p:cNvPr id="6" name="Espace réservé du contenu 3">
            <a:extLst>
              <a:ext uri="{FF2B5EF4-FFF2-40B4-BE49-F238E27FC236}">
                <a16:creationId xmlns:a16="http://schemas.microsoft.com/office/drawing/2014/main" id="{B87B223A-AD43-4B4A-97A2-D4CE9B0AAFE0}"/>
              </a:ext>
            </a:extLst>
          </p:cNvPr>
          <p:cNvGraphicFramePr>
            <a:graphicFrameLocks noGrp="1"/>
          </p:cNvGraphicFramePr>
          <p:nvPr>
            <p:ph idx="1"/>
            <p:extLst>
              <p:ext uri="{D42A27DB-BD31-4B8C-83A1-F6EECF244321}">
                <p14:modId xmlns:p14="http://schemas.microsoft.com/office/powerpoint/2010/main" val="3473420148"/>
              </p:ext>
            </p:extLst>
          </p:nvPr>
        </p:nvGraphicFramePr>
        <p:xfrm>
          <a:off x="612000" y="1159099"/>
          <a:ext cx="7592632" cy="4837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90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D69DB-A2B7-4713-AD2D-C81623F3F2FB}"/>
              </a:ext>
            </a:extLst>
          </p:cNvPr>
          <p:cNvSpPr>
            <a:spLocks noGrp="1"/>
          </p:cNvSpPr>
          <p:nvPr>
            <p:ph type="title"/>
          </p:nvPr>
        </p:nvSpPr>
        <p:spPr/>
        <p:txBody>
          <a:bodyPr/>
          <a:lstStyle/>
          <a:p>
            <a:r>
              <a:rPr lang="fr-FR" dirty="0"/>
              <a:t>LA RENTREE 2020-2021</a:t>
            </a:r>
          </a:p>
        </p:txBody>
      </p:sp>
      <p:sp>
        <p:nvSpPr>
          <p:cNvPr id="3" name="Espace réservé du contenu 2">
            <a:extLst>
              <a:ext uri="{FF2B5EF4-FFF2-40B4-BE49-F238E27FC236}">
                <a16:creationId xmlns:a16="http://schemas.microsoft.com/office/drawing/2014/main" id="{012B31E0-3E3E-4B20-A531-8D2C7FBAD77C}"/>
              </a:ext>
            </a:extLst>
          </p:cNvPr>
          <p:cNvSpPr>
            <a:spLocks noGrp="1"/>
          </p:cNvSpPr>
          <p:nvPr>
            <p:ph idx="1"/>
          </p:nvPr>
        </p:nvSpPr>
        <p:spPr>
          <a:xfrm>
            <a:off x="469496" y="1455770"/>
            <a:ext cx="4862526" cy="4743149"/>
          </a:xfrm>
        </p:spPr>
        <p:txBody>
          <a:bodyPr/>
          <a:lstStyle/>
          <a:p>
            <a:r>
              <a:rPr lang="fr-FR" sz="1400" dirty="0"/>
              <a:t>3</a:t>
            </a:r>
            <a:r>
              <a:rPr lang="fr-FR" sz="1200" dirty="0"/>
              <a:t> </a:t>
            </a:r>
            <a:r>
              <a:rPr lang="fr-FR" sz="1400" dirty="0"/>
              <a:t>configurations possibles :</a:t>
            </a:r>
          </a:p>
          <a:p>
            <a:pPr marL="712788" indent="-177800">
              <a:buFont typeface="Wingdings" panose="05000000000000000000" pitchFamily="2" charset="2"/>
              <a:buChar char="ü"/>
            </a:pPr>
            <a:r>
              <a:rPr lang="fr-FR" sz="1200" dirty="0">
                <a:solidFill>
                  <a:schemeClr val="tx1"/>
                </a:solidFill>
              </a:rPr>
              <a:t>	Calendriers habituels</a:t>
            </a:r>
          </a:p>
          <a:p>
            <a:pPr marL="903288" indent="-368300">
              <a:buFont typeface="Wingdings" panose="05000000000000000000" pitchFamily="2" charset="2"/>
              <a:buChar char="ü"/>
            </a:pPr>
            <a:r>
              <a:rPr lang="fr-FR" sz="1200" dirty="0">
                <a:solidFill>
                  <a:schemeClr val="tx1"/>
                </a:solidFill>
              </a:rPr>
              <a:t>Rencontres  possibles et adaptées</a:t>
            </a:r>
          </a:p>
          <a:p>
            <a:pPr marL="903288" indent="-368300">
              <a:buFont typeface="Wingdings" panose="05000000000000000000" pitchFamily="2" charset="2"/>
              <a:buChar char="ü"/>
            </a:pPr>
            <a:r>
              <a:rPr lang="fr-FR" sz="1200" dirty="0">
                <a:solidFill>
                  <a:schemeClr val="tx1"/>
                </a:solidFill>
              </a:rPr>
              <a:t>Activité de l’As uniquement en intramuros</a:t>
            </a:r>
          </a:p>
          <a:p>
            <a:r>
              <a:rPr lang="fr-FR" sz="1400" dirty="0"/>
              <a:t>3 formes de propositions distinctes :</a:t>
            </a:r>
          </a:p>
          <a:p>
            <a:pPr marL="903288" indent="-368300">
              <a:buFont typeface="Wingdings" panose="05000000000000000000" pitchFamily="2" charset="2"/>
              <a:buChar char="ü"/>
            </a:pPr>
            <a:r>
              <a:rPr lang="fr-FR" sz="1200" dirty="0">
                <a:solidFill>
                  <a:schemeClr val="tx1"/>
                </a:solidFill>
              </a:rPr>
              <a:t>	Pôle compétition</a:t>
            </a:r>
          </a:p>
          <a:p>
            <a:pPr marL="903288" indent="-368300">
              <a:buFont typeface="Wingdings" panose="05000000000000000000" pitchFamily="2" charset="2"/>
              <a:buChar char="ü"/>
            </a:pPr>
            <a:r>
              <a:rPr lang="fr-FR" sz="1200" dirty="0">
                <a:solidFill>
                  <a:schemeClr val="tx1"/>
                </a:solidFill>
              </a:rPr>
              <a:t>Pôle Promotionnel</a:t>
            </a:r>
          </a:p>
          <a:p>
            <a:pPr marL="903288" indent="-368300">
              <a:buFont typeface="Wingdings" panose="05000000000000000000" pitchFamily="2" charset="2"/>
              <a:buChar char="ü"/>
            </a:pPr>
            <a:r>
              <a:rPr lang="fr-FR" sz="1200" dirty="0">
                <a:solidFill>
                  <a:schemeClr val="tx1"/>
                </a:solidFill>
              </a:rPr>
              <a:t>Pôle évènementiel</a:t>
            </a:r>
          </a:p>
          <a:p>
            <a:r>
              <a:rPr lang="fr-FR" sz="1400" dirty="0"/>
              <a:t>3 axes de réflexion :</a:t>
            </a:r>
          </a:p>
          <a:p>
            <a:pPr marL="903288" indent="-368300">
              <a:buFont typeface="Wingdings" panose="05000000000000000000" pitchFamily="2" charset="2"/>
              <a:buChar char="ü"/>
            </a:pPr>
            <a:r>
              <a:rPr lang="fr-FR" sz="1200" dirty="0">
                <a:solidFill>
                  <a:schemeClr val="tx1"/>
                </a:solidFill>
              </a:rPr>
              <a:t>Anticiper</a:t>
            </a:r>
          </a:p>
          <a:p>
            <a:pPr marL="903288" indent="-368300">
              <a:buFont typeface="Wingdings" panose="05000000000000000000" pitchFamily="2" charset="2"/>
              <a:buChar char="ü"/>
            </a:pPr>
            <a:r>
              <a:rPr lang="fr-FR" sz="1200" dirty="0">
                <a:solidFill>
                  <a:schemeClr val="tx1"/>
                </a:solidFill>
              </a:rPr>
              <a:t>Adapter les formats</a:t>
            </a:r>
          </a:p>
          <a:p>
            <a:pPr marL="903288" indent="-368300">
              <a:buFont typeface="Wingdings" panose="05000000000000000000" pitchFamily="2" charset="2"/>
              <a:buChar char="ü"/>
            </a:pPr>
            <a:r>
              <a:rPr lang="fr-FR" sz="1200" dirty="0">
                <a:solidFill>
                  <a:schemeClr val="tx1"/>
                </a:solidFill>
              </a:rPr>
              <a:t>Repenser les contenus</a:t>
            </a:r>
          </a:p>
        </p:txBody>
      </p:sp>
      <p:sp>
        <p:nvSpPr>
          <p:cNvPr id="4" name="Espace réservé du contenu 3">
            <a:extLst>
              <a:ext uri="{FF2B5EF4-FFF2-40B4-BE49-F238E27FC236}">
                <a16:creationId xmlns:a16="http://schemas.microsoft.com/office/drawing/2014/main" id="{36D967A3-9673-41E9-96C4-96017939D3A1}"/>
              </a:ext>
            </a:extLst>
          </p:cNvPr>
          <p:cNvSpPr>
            <a:spLocks noGrp="1"/>
          </p:cNvSpPr>
          <p:nvPr>
            <p:ph sz="quarter" idx="10"/>
          </p:nvPr>
        </p:nvSpPr>
        <p:spPr/>
        <p:txBody>
          <a:bodyPr/>
          <a:lstStyle/>
          <a:p>
            <a:r>
              <a:rPr lang="fr-FR" dirty="0"/>
              <a:t>PROPOSITION DE LA DIRECTION NATIONALE</a:t>
            </a:r>
          </a:p>
        </p:txBody>
      </p:sp>
      <p:sp>
        <p:nvSpPr>
          <p:cNvPr id="6" name="Espace réservé du contenu 2">
            <a:extLst>
              <a:ext uri="{FF2B5EF4-FFF2-40B4-BE49-F238E27FC236}">
                <a16:creationId xmlns:a16="http://schemas.microsoft.com/office/drawing/2014/main" id="{651DAFF2-51D6-41D3-976B-3379D2335FF2}"/>
              </a:ext>
            </a:extLst>
          </p:cNvPr>
          <p:cNvSpPr txBox="1">
            <a:spLocks/>
          </p:cNvSpPr>
          <p:nvPr/>
        </p:nvSpPr>
        <p:spPr>
          <a:xfrm>
            <a:off x="5506589" y="5918516"/>
            <a:ext cx="2493817" cy="317144"/>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dirty="0">
                <a:solidFill>
                  <a:schemeClr val="tx1"/>
                </a:solidFill>
                <a:hlinkClick r:id="rId2" action="ppaction://hlinkfile"/>
              </a:rPr>
              <a:t>PROPOSITIONS DE LA DN</a:t>
            </a:r>
            <a:endParaRPr lang="fr-FR" b="0" dirty="0">
              <a:solidFill>
                <a:schemeClr val="tx1"/>
              </a:solidFill>
            </a:endParaRPr>
          </a:p>
        </p:txBody>
      </p:sp>
    </p:spTree>
    <p:extLst>
      <p:ext uri="{BB962C8B-B14F-4D97-AF65-F5344CB8AC3E}">
        <p14:creationId xmlns:p14="http://schemas.microsoft.com/office/powerpoint/2010/main" val="1033628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537819" y="1080627"/>
            <a:ext cx="8068361" cy="648000"/>
          </a:xfrm>
        </p:spPr>
        <p:txBody>
          <a:bodyPr/>
          <a:lstStyle/>
          <a:p>
            <a:pPr algn="ctr"/>
            <a:r>
              <a:rPr lang="fr-FR" sz="1800" cap="all" dirty="0">
                <a:solidFill>
                  <a:schemeClr val="tx1"/>
                </a:solidFill>
              </a:rPr>
              <a:t>QUATRE ORIENTATIONS Pour donner un cap à L’UNSS,</a:t>
            </a:r>
            <a:br>
              <a:rPr lang="fr-FR" sz="1800" cap="all" dirty="0">
                <a:solidFill>
                  <a:schemeClr val="tx1"/>
                </a:solidFill>
              </a:rPr>
            </a:br>
            <a:r>
              <a:rPr lang="fr-FR" sz="1800" cap="all" dirty="0">
                <a:solidFill>
                  <a:schemeClr val="tx1"/>
                </a:solidFill>
              </a:rPr>
              <a:t> avec tous les acteurs</a:t>
            </a:r>
            <a:endParaRPr lang="fr-FR" sz="1800" cap="all" dirty="0"/>
          </a:p>
        </p:txBody>
      </p:sp>
      <p:sp>
        <p:nvSpPr>
          <p:cNvPr id="6" name="Rechteck 12">
            <a:extLst>
              <a:ext uri="{FF2B5EF4-FFF2-40B4-BE49-F238E27FC236}">
                <a16:creationId xmlns:a16="http://schemas.microsoft.com/office/drawing/2014/main" id="{38DBB599-B24B-4C71-A2B2-E9C3B8BF4D53}"/>
              </a:ext>
            </a:extLst>
          </p:cNvPr>
          <p:cNvSpPr/>
          <p:nvPr/>
        </p:nvSpPr>
        <p:spPr>
          <a:xfrm>
            <a:off x="500370" y="3087633"/>
            <a:ext cx="1264416" cy="1025348"/>
          </a:xfrm>
          <a:prstGeom prst="rect">
            <a:avLst/>
          </a:prstGeom>
          <a:solidFill>
            <a:schemeClr val="accent1">
              <a:lumMod val="75000"/>
            </a:schemeClr>
          </a:solidFill>
          <a:ln>
            <a:noFill/>
          </a:ln>
          <a:effectLst>
            <a:outerShdw blurRad="88900" dist="889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180000" rtlCol="0" anchor="ctr"/>
          <a:lstStyle/>
          <a:p>
            <a:pPr algn="ctr"/>
            <a:r>
              <a:rPr lang="de-DE" sz="8000" noProof="1">
                <a:effectLst>
                  <a:innerShdw blurRad="63500" dist="50800" dir="16200000">
                    <a:prstClr val="black">
                      <a:alpha val="50000"/>
                    </a:prstClr>
                  </a:innerShdw>
                </a:effectLst>
                <a:latin typeface="Bebas Neue" panose="020B0606020202050201" pitchFamily="34" charset="0"/>
              </a:rPr>
              <a:t>A</a:t>
            </a:r>
          </a:p>
        </p:txBody>
      </p:sp>
      <p:sp>
        <p:nvSpPr>
          <p:cNvPr id="8" name="Rechteck 23" descr="PresentationLoad.com">
            <a:extLst>
              <a:ext uri="{FF2B5EF4-FFF2-40B4-BE49-F238E27FC236}">
                <a16:creationId xmlns:a16="http://schemas.microsoft.com/office/drawing/2014/main" id="{2D36F48B-1A12-4C9A-B047-C5469A093F19}"/>
              </a:ext>
            </a:extLst>
          </p:cNvPr>
          <p:cNvSpPr/>
          <p:nvPr/>
        </p:nvSpPr>
        <p:spPr>
          <a:xfrm>
            <a:off x="430292" y="4298943"/>
            <a:ext cx="1334494" cy="181852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85000"/>
              </a:lnSpc>
              <a:spcAft>
                <a:spcPts val="600"/>
              </a:spcAft>
            </a:pPr>
            <a:r>
              <a:rPr lang="de-DE" sz="1600" b="1" noProof="1">
                <a:solidFill>
                  <a:schemeClr val="accent1"/>
                </a:solidFill>
                <a:latin typeface="Bebas Neue" panose="020B0606020202050201" pitchFamily="34" charset="0"/>
              </a:rPr>
              <a:t>Accessibilité</a:t>
            </a:r>
          </a:p>
          <a:p>
            <a:endParaRPr lang="fr-FR" sz="1200" dirty="0">
              <a:solidFill>
                <a:schemeClr val="tx1"/>
              </a:solidFill>
              <a:latin typeface="Calibri" panose="020F0502020204030204" pitchFamily="34" charset="0"/>
              <a:cs typeface="Calibri" panose="020F0502020204030204" pitchFamily="34" charset="0"/>
            </a:endParaRPr>
          </a:p>
          <a:p>
            <a:r>
              <a:rPr lang="fr-FR" sz="1200" dirty="0">
                <a:solidFill>
                  <a:schemeClr val="tx1"/>
                </a:solidFill>
                <a:latin typeface="Calibri" panose="020F0502020204030204" pitchFamily="34" charset="0"/>
                <a:cs typeface="Calibri" panose="020F0502020204030204" pitchFamily="34" charset="0"/>
              </a:rPr>
              <a:t>Pour un sport scolaire ambitieux, durable et accessible à tous les publics, sur tous les territoires, ouvert sur le monde</a:t>
            </a:r>
            <a:endParaRPr lang="en-US" sz="1200" dirty="0">
              <a:solidFill>
                <a:schemeClr val="tx1"/>
              </a:solidFill>
              <a:latin typeface="Calibri" panose="020F0502020204030204" pitchFamily="34" charset="0"/>
              <a:cs typeface="Calibri" panose="020F0502020204030204" pitchFamily="34" charset="0"/>
            </a:endParaRPr>
          </a:p>
        </p:txBody>
      </p:sp>
      <p:sp>
        <p:nvSpPr>
          <p:cNvPr id="10" name="Rechteck 13">
            <a:extLst>
              <a:ext uri="{FF2B5EF4-FFF2-40B4-BE49-F238E27FC236}">
                <a16:creationId xmlns:a16="http://schemas.microsoft.com/office/drawing/2014/main" id="{FC660128-04DA-4509-9F75-437C5EB33224}"/>
              </a:ext>
            </a:extLst>
          </p:cNvPr>
          <p:cNvSpPr/>
          <p:nvPr/>
        </p:nvSpPr>
        <p:spPr>
          <a:xfrm>
            <a:off x="3635468" y="3087633"/>
            <a:ext cx="1264416" cy="1025348"/>
          </a:xfrm>
          <a:prstGeom prst="rect">
            <a:avLst/>
          </a:prstGeom>
          <a:solidFill>
            <a:schemeClr val="accent1">
              <a:lumMod val="75000"/>
            </a:schemeClr>
          </a:solidFill>
          <a:ln>
            <a:noFill/>
          </a:ln>
          <a:effectLst>
            <a:outerShdw blurRad="88900" dist="889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180000" rtlCol="0" anchor="ctr"/>
          <a:lstStyle/>
          <a:p>
            <a:pPr algn="ctr"/>
            <a:r>
              <a:rPr lang="de-DE" sz="8000" noProof="1">
                <a:effectLst>
                  <a:innerShdw blurRad="63500" dist="50800" dir="16200000">
                    <a:prstClr val="black">
                      <a:alpha val="50000"/>
                    </a:prstClr>
                  </a:innerShdw>
                </a:effectLst>
                <a:latin typeface="Bebas Neue" panose="020B0606020202050201" pitchFamily="34" charset="0"/>
              </a:rPr>
              <a:t>I</a:t>
            </a:r>
          </a:p>
        </p:txBody>
      </p:sp>
      <p:sp>
        <p:nvSpPr>
          <p:cNvPr id="12" name="Rechteck 24" descr="PresentationLoad.com">
            <a:extLst>
              <a:ext uri="{FF2B5EF4-FFF2-40B4-BE49-F238E27FC236}">
                <a16:creationId xmlns:a16="http://schemas.microsoft.com/office/drawing/2014/main" id="{18EEB407-A239-43AC-9B02-F127A6419CFA}"/>
              </a:ext>
            </a:extLst>
          </p:cNvPr>
          <p:cNvSpPr/>
          <p:nvPr/>
        </p:nvSpPr>
        <p:spPr>
          <a:xfrm>
            <a:off x="3125893" y="4298943"/>
            <a:ext cx="2283566" cy="32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85000"/>
              </a:lnSpc>
              <a:spcAft>
                <a:spcPts val="600"/>
              </a:spcAft>
            </a:pPr>
            <a:r>
              <a:rPr lang="de-DE" sz="1600" b="1" noProof="1">
                <a:solidFill>
                  <a:schemeClr val="accent1"/>
                </a:solidFill>
                <a:latin typeface="Bebas Neue" panose="020B0606020202050201" pitchFamily="34" charset="0"/>
              </a:rPr>
              <a:t>Innovation</a:t>
            </a:r>
          </a:p>
          <a:p>
            <a:pPr algn="ctr"/>
            <a:endParaRPr lang="fr-FR" sz="1200" dirty="0">
              <a:solidFill>
                <a:schemeClr val="tx1"/>
              </a:solidFill>
              <a:latin typeface="Calibri" panose="020F0502020204030204" pitchFamily="34" charset="0"/>
              <a:cs typeface="Calibri" panose="020F0502020204030204" pitchFamily="34" charset="0"/>
            </a:endParaRPr>
          </a:p>
          <a:p>
            <a:r>
              <a:rPr lang="fr-FR" sz="1200" dirty="0">
                <a:solidFill>
                  <a:schemeClr val="tx1"/>
                </a:solidFill>
                <a:latin typeface="Calibri" panose="020F0502020204030204" pitchFamily="34" charset="0"/>
                <a:cs typeface="Calibri" panose="020F0502020204030204" pitchFamily="34" charset="0"/>
              </a:rPr>
              <a:t>Pour un sport scolaire innovant, répondant aux besoins et aux attentes des élèves et à l’attribution des JOP 2024 à Paris à des fins de développement et d’émancipation par la pratique des APSA</a:t>
            </a:r>
            <a:endParaRPr lang="en-US" sz="1200" dirty="0">
              <a:solidFill>
                <a:schemeClr val="tx1"/>
              </a:solidFill>
              <a:latin typeface="Calibri" panose="020F0502020204030204" pitchFamily="34" charset="0"/>
              <a:cs typeface="Calibri" panose="020F0502020204030204" pitchFamily="34" charset="0"/>
            </a:endParaRPr>
          </a:p>
          <a:p>
            <a:endParaRPr lang="en-US" sz="1200" dirty="0">
              <a:solidFill>
                <a:schemeClr val="tx1"/>
              </a:solidFill>
              <a:latin typeface="Calibri" panose="020F0502020204030204" pitchFamily="34" charset="0"/>
              <a:cs typeface="Calibri" panose="020F0502020204030204" pitchFamily="34" charset="0"/>
            </a:endParaRPr>
          </a:p>
        </p:txBody>
      </p:sp>
      <p:sp>
        <p:nvSpPr>
          <p:cNvPr id="14" name="Rechteck 14">
            <a:extLst>
              <a:ext uri="{FF2B5EF4-FFF2-40B4-BE49-F238E27FC236}">
                <a16:creationId xmlns:a16="http://schemas.microsoft.com/office/drawing/2014/main" id="{A53755EF-59B1-40F6-A33D-06929124917A}"/>
              </a:ext>
            </a:extLst>
          </p:cNvPr>
          <p:cNvSpPr/>
          <p:nvPr/>
        </p:nvSpPr>
        <p:spPr>
          <a:xfrm>
            <a:off x="6379320" y="3107204"/>
            <a:ext cx="1264416" cy="1025348"/>
          </a:xfrm>
          <a:prstGeom prst="rect">
            <a:avLst/>
          </a:prstGeom>
          <a:solidFill>
            <a:schemeClr val="accent1">
              <a:lumMod val="75000"/>
            </a:schemeClr>
          </a:solidFill>
          <a:ln>
            <a:noFill/>
          </a:ln>
          <a:effectLst>
            <a:outerShdw blurRad="88900" dist="889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180000" rtlCol="0" anchor="ctr"/>
          <a:lstStyle/>
          <a:p>
            <a:pPr algn="ctr"/>
            <a:r>
              <a:rPr lang="de-DE" sz="8000" noProof="1">
                <a:effectLst>
                  <a:innerShdw blurRad="63500" dist="50800" dir="16200000">
                    <a:prstClr val="black">
                      <a:alpha val="50000"/>
                    </a:prstClr>
                  </a:innerShdw>
                </a:effectLst>
                <a:latin typeface="Bebas Neue" panose="020B0606020202050201" pitchFamily="34" charset="0"/>
              </a:rPr>
              <a:t>R</a:t>
            </a:r>
          </a:p>
        </p:txBody>
      </p:sp>
      <p:sp>
        <p:nvSpPr>
          <p:cNvPr id="16" name="Rechteck 25" descr="PresentationLoad.com">
            <a:extLst>
              <a:ext uri="{FF2B5EF4-FFF2-40B4-BE49-F238E27FC236}">
                <a16:creationId xmlns:a16="http://schemas.microsoft.com/office/drawing/2014/main" id="{65C8F754-31F3-401F-B26E-2C7C2164642C}"/>
              </a:ext>
            </a:extLst>
          </p:cNvPr>
          <p:cNvSpPr/>
          <p:nvPr/>
        </p:nvSpPr>
        <p:spPr>
          <a:xfrm>
            <a:off x="6200211" y="4303498"/>
            <a:ext cx="1800000" cy="161388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85000"/>
              </a:lnSpc>
              <a:spcAft>
                <a:spcPts val="600"/>
              </a:spcAft>
            </a:pPr>
            <a:r>
              <a:rPr lang="de-DE" sz="1600" b="1" noProof="1">
                <a:solidFill>
                  <a:schemeClr val="accent1"/>
                </a:solidFill>
                <a:latin typeface="Bebas Neue" panose="020B0606020202050201" pitchFamily="34" charset="0"/>
              </a:rPr>
              <a:t>Responsabilité</a:t>
            </a:r>
          </a:p>
          <a:p>
            <a:pPr>
              <a:lnSpc>
                <a:spcPct val="85000"/>
              </a:lnSpc>
              <a:spcAft>
                <a:spcPts val="600"/>
              </a:spcAft>
            </a:pPr>
            <a:endParaRPr lang="fr-FR" sz="1200" dirty="0">
              <a:solidFill>
                <a:schemeClr val="tx1"/>
              </a:solidFill>
              <a:latin typeface="Calibri" panose="020F0502020204030204" pitchFamily="34" charset="0"/>
              <a:cs typeface="Calibri" panose="020F0502020204030204" pitchFamily="34" charset="0"/>
            </a:endParaRPr>
          </a:p>
          <a:p>
            <a:pPr>
              <a:lnSpc>
                <a:spcPct val="85000"/>
              </a:lnSpc>
              <a:spcAft>
                <a:spcPts val="600"/>
              </a:spcAft>
            </a:pPr>
            <a:r>
              <a:rPr lang="fr-FR" sz="1200" dirty="0">
                <a:solidFill>
                  <a:schemeClr val="tx1"/>
                </a:solidFill>
                <a:latin typeface="Calibri" panose="020F0502020204030204" pitchFamily="34" charset="0"/>
                <a:cs typeface="Calibri" panose="020F0502020204030204" pitchFamily="34" charset="0"/>
              </a:rPr>
              <a:t>Pour un sport scolaire éthique, solidaire, démocratique, pour favoriser l’engagement, le vivre ensemble et les projets collectifs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8" name="ZoneTexte 17">
            <a:extLst>
              <a:ext uri="{FF2B5EF4-FFF2-40B4-BE49-F238E27FC236}">
                <a16:creationId xmlns:a16="http://schemas.microsoft.com/office/drawing/2014/main" id="{40DEAF72-4AE9-46C2-AEF9-704B08B03FC3}"/>
              </a:ext>
            </a:extLst>
          </p:cNvPr>
          <p:cNvSpPr txBox="1"/>
          <p:nvPr/>
        </p:nvSpPr>
        <p:spPr>
          <a:xfrm>
            <a:off x="362291" y="2512345"/>
            <a:ext cx="8419418" cy="407676"/>
          </a:xfrm>
          <a:prstGeom prst="rect">
            <a:avLst/>
          </a:prstGeom>
          <a:noFill/>
        </p:spPr>
        <p:txBody>
          <a:bodyPr wrap="square" rtlCol="0">
            <a:spAutoFit/>
          </a:bodyPr>
          <a:lstStyle/>
          <a:p>
            <a:pPr algn="ctr">
              <a:lnSpc>
                <a:spcPct val="85000"/>
              </a:lnSpc>
              <a:spcAft>
                <a:spcPts val="600"/>
              </a:spcAft>
            </a:pPr>
            <a:r>
              <a:rPr lang="fr-FR" sz="1200" b="1" dirty="0">
                <a:latin typeface="Calibri" panose="020F0502020204030204" pitchFamily="34" charset="0"/>
                <a:cs typeface="Calibri" panose="020F0502020204030204" pitchFamily="34" charset="0"/>
              </a:rPr>
              <a:t>Pour un sport scolaire révélateur de talents, au service de la réussite de tous, porteur des valeurs de l’école et de l’olympisme au service de la mise en œuvre  des politiques publiques  </a:t>
            </a:r>
          </a:p>
        </p:txBody>
      </p:sp>
      <p:pic>
        <p:nvPicPr>
          <p:cNvPr id="20" name="Image 19">
            <a:extLst>
              <a:ext uri="{FF2B5EF4-FFF2-40B4-BE49-F238E27FC236}">
                <a16:creationId xmlns:a16="http://schemas.microsoft.com/office/drawing/2014/main" id="{B99B70C0-BB74-4B98-A080-A8DE8E028777}"/>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676" t="30374" r="51278" b="22791"/>
          <a:stretch/>
        </p:blipFill>
        <p:spPr bwMode="auto">
          <a:xfrm>
            <a:off x="3819143" y="1404627"/>
            <a:ext cx="1151791" cy="1222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79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537819" y="1080627"/>
            <a:ext cx="8068361" cy="324000"/>
          </a:xfrm>
        </p:spPr>
        <p:txBody>
          <a:bodyPr/>
          <a:lstStyle/>
          <a:p>
            <a:pPr algn="ctr"/>
            <a:r>
              <a:rPr lang="fr-FR" sz="1800" cap="all" dirty="0">
                <a:solidFill>
                  <a:schemeClr val="tx1"/>
                </a:solidFill>
              </a:rPr>
              <a:t>La déclinaison du PNDSS 2020-2024</a:t>
            </a:r>
            <a:endParaRPr lang="fr-FR" sz="1800" cap="all" dirty="0"/>
          </a:p>
        </p:txBody>
      </p:sp>
      <p:sp>
        <p:nvSpPr>
          <p:cNvPr id="13" name="Espace réservé du contenu 2">
            <a:extLst>
              <a:ext uri="{FF2B5EF4-FFF2-40B4-BE49-F238E27FC236}">
                <a16:creationId xmlns:a16="http://schemas.microsoft.com/office/drawing/2014/main" id="{D73BFE92-7090-4D15-8878-B24F1E6B85C3}"/>
              </a:ext>
            </a:extLst>
          </p:cNvPr>
          <p:cNvSpPr>
            <a:spLocks noGrp="1"/>
          </p:cNvSpPr>
          <p:nvPr>
            <p:ph idx="1"/>
          </p:nvPr>
        </p:nvSpPr>
        <p:spPr>
          <a:xfrm>
            <a:off x="1080486" y="1801983"/>
            <a:ext cx="4761974" cy="461295"/>
          </a:xfrm>
        </p:spPr>
        <p:txBody>
          <a:bodyPr/>
          <a:lstStyle/>
          <a:p>
            <a:pPr algn="ctr"/>
            <a:r>
              <a:rPr lang="fr-FR" sz="2400" dirty="0">
                <a:solidFill>
                  <a:schemeClr val="tx1"/>
                </a:solidFill>
              </a:rPr>
              <a:t>ENJEUX de développement</a:t>
            </a:r>
          </a:p>
          <a:p>
            <a:pPr algn="ctr"/>
            <a:endParaRPr lang="fr-FR" sz="2800" dirty="0">
              <a:solidFill>
                <a:schemeClr val="tx1"/>
              </a:solidFill>
            </a:endParaRPr>
          </a:p>
        </p:txBody>
      </p:sp>
      <p:sp>
        <p:nvSpPr>
          <p:cNvPr id="15" name="Espace réservé du contenu 2">
            <a:extLst>
              <a:ext uri="{FF2B5EF4-FFF2-40B4-BE49-F238E27FC236}">
                <a16:creationId xmlns:a16="http://schemas.microsoft.com/office/drawing/2014/main" id="{996FEC80-087F-4568-BE2C-85F05E93EAB6}"/>
              </a:ext>
            </a:extLst>
          </p:cNvPr>
          <p:cNvSpPr txBox="1">
            <a:spLocks/>
          </p:cNvSpPr>
          <p:nvPr/>
        </p:nvSpPr>
        <p:spPr>
          <a:xfrm>
            <a:off x="1069196" y="2878899"/>
            <a:ext cx="4791362" cy="793690"/>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2400" dirty="0">
                <a:solidFill>
                  <a:schemeClr val="tx1"/>
                </a:solidFill>
              </a:rPr>
              <a:t>Orientations STRATEGIQUES (OS)</a:t>
            </a:r>
          </a:p>
          <a:p>
            <a:pPr algn="ctr"/>
            <a:endParaRPr lang="fr-FR" sz="2400" dirty="0">
              <a:solidFill>
                <a:schemeClr val="tx1"/>
              </a:solidFill>
            </a:endParaRPr>
          </a:p>
        </p:txBody>
      </p:sp>
      <p:cxnSp>
        <p:nvCxnSpPr>
          <p:cNvPr id="17" name="Connecteur droit avec flèche 16">
            <a:extLst>
              <a:ext uri="{FF2B5EF4-FFF2-40B4-BE49-F238E27FC236}">
                <a16:creationId xmlns:a16="http://schemas.microsoft.com/office/drawing/2014/main" id="{6B0E6DA9-2EAF-4CBE-B13E-A93B9540AD61}"/>
              </a:ext>
            </a:extLst>
          </p:cNvPr>
          <p:cNvCxnSpPr>
            <a:cxnSpLocks/>
            <a:stCxn id="13" idx="2"/>
            <a:endCxn id="15" idx="0"/>
          </p:cNvCxnSpPr>
          <p:nvPr/>
        </p:nvCxnSpPr>
        <p:spPr>
          <a:xfrm>
            <a:off x="3461473" y="2263278"/>
            <a:ext cx="3404" cy="615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3516504B-BBC5-49A6-861B-B2D7E86CAF1A}"/>
              </a:ext>
            </a:extLst>
          </p:cNvPr>
          <p:cNvCxnSpPr>
            <a:cxnSpLocks/>
          </p:cNvCxnSpPr>
          <p:nvPr/>
        </p:nvCxnSpPr>
        <p:spPr>
          <a:xfrm>
            <a:off x="3450183" y="3672590"/>
            <a:ext cx="0" cy="6518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Espace réservé du contenu 2">
            <a:extLst>
              <a:ext uri="{FF2B5EF4-FFF2-40B4-BE49-F238E27FC236}">
                <a16:creationId xmlns:a16="http://schemas.microsoft.com/office/drawing/2014/main" id="{70446034-6F33-44B9-91B4-E8E5EE81745A}"/>
              </a:ext>
            </a:extLst>
          </p:cNvPr>
          <p:cNvSpPr txBox="1">
            <a:spLocks/>
          </p:cNvSpPr>
          <p:nvPr/>
        </p:nvSpPr>
        <p:spPr>
          <a:xfrm>
            <a:off x="6362700" y="2855158"/>
            <a:ext cx="2451516" cy="450683"/>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400" b="0" cap="none" dirty="0">
                <a:solidFill>
                  <a:schemeClr val="tx1"/>
                </a:solidFill>
              </a:rPr>
              <a:t>DES ORIENTATIONS ORGANISEES PAR ENJEU</a:t>
            </a:r>
          </a:p>
        </p:txBody>
      </p:sp>
      <p:sp>
        <p:nvSpPr>
          <p:cNvPr id="22" name="Espace réservé du contenu 2">
            <a:extLst>
              <a:ext uri="{FF2B5EF4-FFF2-40B4-BE49-F238E27FC236}">
                <a16:creationId xmlns:a16="http://schemas.microsoft.com/office/drawing/2014/main" id="{C425BDBF-4742-4E78-A937-88458A00F5CF}"/>
              </a:ext>
            </a:extLst>
          </p:cNvPr>
          <p:cNvSpPr txBox="1">
            <a:spLocks/>
          </p:cNvSpPr>
          <p:nvPr/>
        </p:nvSpPr>
        <p:spPr>
          <a:xfrm>
            <a:off x="6362700" y="1832855"/>
            <a:ext cx="2451516" cy="324000"/>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400" b="0" cap="none" dirty="0">
                <a:solidFill>
                  <a:schemeClr val="tx1"/>
                </a:solidFill>
              </a:rPr>
              <a:t>4 ENJEUX QUI DONNENT LE SENS</a:t>
            </a:r>
          </a:p>
        </p:txBody>
      </p:sp>
      <p:sp>
        <p:nvSpPr>
          <p:cNvPr id="23" name="Accolade ouvrante 22">
            <a:extLst>
              <a:ext uri="{FF2B5EF4-FFF2-40B4-BE49-F238E27FC236}">
                <a16:creationId xmlns:a16="http://schemas.microsoft.com/office/drawing/2014/main" id="{B624F8E1-A4D0-46D3-B984-FEF5CF997ED0}"/>
              </a:ext>
            </a:extLst>
          </p:cNvPr>
          <p:cNvSpPr/>
          <p:nvPr/>
        </p:nvSpPr>
        <p:spPr>
          <a:xfrm>
            <a:off x="626853" y="1374015"/>
            <a:ext cx="382250" cy="3896485"/>
          </a:xfrm>
          <a:prstGeom prst="leftBrace">
            <a:avLst/>
          </a:prstGeom>
          <a:ln w="9525">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i="1"/>
          </a:p>
        </p:txBody>
      </p:sp>
      <p:sp>
        <p:nvSpPr>
          <p:cNvPr id="24" name="Espace réservé du contenu 2">
            <a:extLst>
              <a:ext uri="{FF2B5EF4-FFF2-40B4-BE49-F238E27FC236}">
                <a16:creationId xmlns:a16="http://schemas.microsoft.com/office/drawing/2014/main" id="{D765D6A3-0BC3-400E-AD04-B1F37514BF35}"/>
              </a:ext>
            </a:extLst>
          </p:cNvPr>
          <p:cNvSpPr txBox="1">
            <a:spLocks/>
          </p:cNvSpPr>
          <p:nvPr/>
        </p:nvSpPr>
        <p:spPr>
          <a:xfrm rot="16200000">
            <a:off x="-1602794" y="3036313"/>
            <a:ext cx="4173177" cy="668366"/>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2000" b="0" i="1" cap="none" dirty="0">
                <a:solidFill>
                  <a:schemeClr val="tx1"/>
                </a:solidFill>
              </a:rPr>
              <a:t>Réussites et rencontres: </a:t>
            </a:r>
            <a:br>
              <a:rPr lang="fr-FR" sz="2000" b="0" i="1" cap="none" dirty="0">
                <a:solidFill>
                  <a:schemeClr val="tx1"/>
                </a:solidFill>
              </a:rPr>
            </a:br>
            <a:r>
              <a:rPr lang="fr-FR" sz="2000" b="0" i="1" cap="none" dirty="0">
                <a:solidFill>
                  <a:schemeClr val="tx1"/>
                </a:solidFill>
              </a:rPr>
              <a:t>2 valeurs qui traversent le PNDSS</a:t>
            </a:r>
            <a:endParaRPr lang="fr-FR" sz="2000" b="0" i="1" dirty="0">
              <a:solidFill>
                <a:schemeClr val="tx1"/>
              </a:solidFill>
            </a:endParaRPr>
          </a:p>
        </p:txBody>
      </p:sp>
      <p:sp>
        <p:nvSpPr>
          <p:cNvPr id="25" name="ZoneTexte 24">
            <a:extLst>
              <a:ext uri="{FF2B5EF4-FFF2-40B4-BE49-F238E27FC236}">
                <a16:creationId xmlns:a16="http://schemas.microsoft.com/office/drawing/2014/main" id="{D04A28EE-6626-4A22-858F-43EAE53AAC5E}"/>
              </a:ext>
            </a:extLst>
          </p:cNvPr>
          <p:cNvSpPr txBox="1"/>
          <p:nvPr/>
        </p:nvSpPr>
        <p:spPr>
          <a:xfrm>
            <a:off x="1883156" y="4523469"/>
            <a:ext cx="3076022" cy="830997"/>
          </a:xfrm>
          <a:prstGeom prst="rect">
            <a:avLst/>
          </a:prstGeom>
          <a:noFill/>
        </p:spPr>
        <p:txBody>
          <a:bodyPr wrap="square" rtlCol="0">
            <a:spAutoFit/>
          </a:bodyPr>
          <a:lstStyle/>
          <a:p>
            <a:pPr algn="ctr"/>
            <a:r>
              <a:rPr lang="fr-FR" sz="2400" b="1" dirty="0"/>
              <a:t>MISE EN ŒUVRE en TERRITOIRE</a:t>
            </a:r>
          </a:p>
        </p:txBody>
      </p:sp>
      <p:sp>
        <p:nvSpPr>
          <p:cNvPr id="26" name="ZoneTexte 25">
            <a:extLst>
              <a:ext uri="{FF2B5EF4-FFF2-40B4-BE49-F238E27FC236}">
                <a16:creationId xmlns:a16="http://schemas.microsoft.com/office/drawing/2014/main" id="{6E2735E6-2455-4340-BE55-D28FFE5E7151}"/>
              </a:ext>
            </a:extLst>
          </p:cNvPr>
          <p:cNvSpPr txBox="1"/>
          <p:nvPr/>
        </p:nvSpPr>
        <p:spPr>
          <a:xfrm>
            <a:off x="5860558" y="4523469"/>
            <a:ext cx="3005626" cy="1177115"/>
          </a:xfrm>
          <a:prstGeom prst="rect">
            <a:avLst/>
          </a:prstGeom>
        </p:spPr>
        <p:txBody>
          <a:bodyPr lIns="0" tIns="0" rIns="0" bIns="0">
            <a:noAutofit/>
          </a:bodyPr>
          <a:lstStyle>
            <a:defPPr>
              <a:defRPr lang="fr-FR"/>
            </a:defPPr>
            <a:lvl1pPr indent="0" algn="ctr">
              <a:spcBef>
                <a:spcPts val="1600"/>
              </a:spcBef>
              <a:buFont typeface="Arial"/>
              <a:buNone/>
              <a:defRPr sz="1400" b="0" cap="none">
                <a:solidFill>
                  <a:srgbClr val="2D8EC2"/>
                </a:solidFill>
              </a:defRPr>
            </a:lvl1pPr>
            <a:lvl2pPr marL="0" indent="0">
              <a:spcBef>
                <a:spcPts val="800"/>
              </a:spcBef>
              <a:buFont typeface="Arial"/>
              <a:buNone/>
              <a:defRPr sz="900" b="1"/>
            </a:lvl2pPr>
            <a:lvl3pPr marL="0" indent="0">
              <a:spcBef>
                <a:spcPts val="200"/>
              </a:spcBef>
              <a:buFont typeface="Arial"/>
              <a:buNone/>
              <a:defRPr sz="900" b="1"/>
            </a:lvl3pPr>
            <a:lvl4pPr marL="0" indent="0">
              <a:spcBef>
                <a:spcPts val="200"/>
              </a:spcBef>
              <a:buFont typeface="Arial"/>
              <a:buNone/>
              <a:defRPr sz="900" b="1"/>
            </a:lvl4pPr>
            <a:lvl5pPr marL="0" indent="0">
              <a:spcBef>
                <a:spcPts val="200"/>
              </a:spcBef>
              <a:buFont typeface="Arial"/>
              <a:buNone/>
              <a:defRPr sz="900" b="1"/>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solidFill>
                  <a:schemeClr val="tx1"/>
                </a:solidFill>
              </a:rPr>
              <a:t>DES ACTIONS QUI REFLÈTENT LES CHOIX LOCAUX &amp; L’OPERATIONNALISATION DES  ORIENTATIONS NATIONALES</a:t>
            </a:r>
          </a:p>
        </p:txBody>
      </p:sp>
    </p:spTree>
    <p:extLst>
      <p:ext uri="{BB962C8B-B14F-4D97-AF65-F5344CB8AC3E}">
        <p14:creationId xmlns:p14="http://schemas.microsoft.com/office/powerpoint/2010/main" val="145023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463639" y="1271541"/>
            <a:ext cx="8068361" cy="324000"/>
          </a:xfrm>
        </p:spPr>
        <p:txBody>
          <a:bodyPr/>
          <a:lstStyle/>
          <a:p>
            <a:pPr algn="ctr"/>
            <a:r>
              <a:rPr lang="fr-FR" sz="1800" cap="all" dirty="0">
                <a:solidFill>
                  <a:schemeClr val="tx1"/>
                </a:solidFill>
              </a:rPr>
              <a:t>Enjeu de développement autour du</a:t>
            </a:r>
            <a:endParaRPr lang="fr-FR" sz="1800" cap="all" dirty="0"/>
          </a:p>
        </p:txBody>
      </p:sp>
      <p:pic>
        <p:nvPicPr>
          <p:cNvPr id="3" name="Image 2">
            <a:extLst>
              <a:ext uri="{FF2B5EF4-FFF2-40B4-BE49-F238E27FC236}">
                <a16:creationId xmlns:a16="http://schemas.microsoft.com/office/drawing/2014/main" id="{F2D17FC3-E19C-4064-B3CC-E85621FE6074}"/>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676" t="30374" r="51278" b="22791"/>
          <a:stretch/>
        </p:blipFill>
        <p:spPr bwMode="auto">
          <a:xfrm>
            <a:off x="7380209" y="517072"/>
            <a:ext cx="1151791" cy="1222130"/>
          </a:xfrm>
          <a:prstGeom prst="rect">
            <a:avLst/>
          </a:prstGeom>
          <a:ln>
            <a:noFill/>
          </a:ln>
          <a:extLst>
            <a:ext uri="{53640926-AAD7-44D8-BBD7-CCE9431645EC}">
              <a14:shadowObscured xmlns:a14="http://schemas.microsoft.com/office/drawing/2010/main"/>
            </a:ext>
          </a:extLst>
        </p:spPr>
      </p:pic>
      <p:sp>
        <p:nvSpPr>
          <p:cNvPr id="20" name="ZoneTexte 19">
            <a:extLst>
              <a:ext uri="{FF2B5EF4-FFF2-40B4-BE49-F238E27FC236}">
                <a16:creationId xmlns:a16="http://schemas.microsoft.com/office/drawing/2014/main" id="{113164F6-121D-4BCB-A1EE-23015099CACE}"/>
              </a:ext>
            </a:extLst>
          </p:cNvPr>
          <p:cNvSpPr txBox="1"/>
          <p:nvPr/>
        </p:nvSpPr>
        <p:spPr>
          <a:xfrm>
            <a:off x="537819" y="1859082"/>
            <a:ext cx="7994181" cy="3693319"/>
          </a:xfrm>
          <a:prstGeom prst="rect">
            <a:avLst/>
          </a:prstGeom>
          <a:noFill/>
        </p:spPr>
        <p:txBody>
          <a:bodyPr wrap="square">
            <a:spAutoFit/>
          </a:bodyPr>
          <a:lstStyle/>
          <a:p>
            <a:pPr marL="285750" indent="-285750" algn="just">
              <a:buFont typeface="Arial" panose="020B0604020202020204" pitchFamily="34" charset="0"/>
              <a:buChar char="•"/>
            </a:pPr>
            <a:r>
              <a:rPr lang="fr-FR" sz="1800" b="0" cap="all" dirty="0"/>
              <a:t>faire du sport scolaire un outil de REDUCTION des inégalités sociales et culturelles, notamment l’accès aux pratiques sportives et artistiques, leur appropriation et leurs spectacles </a:t>
            </a:r>
          </a:p>
          <a:p>
            <a:pPr marL="285750" indent="-285750" algn="just">
              <a:buFont typeface="Arial" panose="020B0604020202020204" pitchFamily="34" charset="0"/>
              <a:buChar char="•"/>
            </a:pPr>
            <a:r>
              <a:rPr lang="fr-FR" sz="1800" b="0" cap="all" dirty="0"/>
              <a:t>faire du sport scolaire un outil D’INCLUSION</a:t>
            </a:r>
          </a:p>
          <a:p>
            <a:pPr marL="285750" indent="-285750" algn="just">
              <a:buFont typeface="Arial" panose="020B0604020202020204" pitchFamily="34" charset="0"/>
              <a:buChar char="•"/>
            </a:pPr>
            <a:r>
              <a:rPr lang="fr-FR" sz="1800" b="0" cap="all" dirty="0"/>
              <a:t>faire du sport scolaire un outil au service DE l’EGALITE DE GENRES</a:t>
            </a:r>
          </a:p>
          <a:p>
            <a:pPr marL="285750" indent="-285750" algn="just">
              <a:buFont typeface="Arial" panose="020B0604020202020204" pitchFamily="34" charset="0"/>
              <a:buChar char="•"/>
            </a:pPr>
            <a:r>
              <a:rPr lang="fr-FR" sz="1800" b="0" cap="all" dirty="0"/>
              <a:t>RENFORCER ET VALORISER l’utilité SOCIETALE du sport scolaire</a:t>
            </a:r>
          </a:p>
          <a:p>
            <a:pPr marL="285750" indent="-285750" algn="just">
              <a:buFont typeface="Arial" panose="020B0604020202020204" pitchFamily="34" charset="0"/>
              <a:buChar char="•"/>
            </a:pPr>
            <a:r>
              <a:rPr lang="fr-FR" sz="1800" b="0" cap="all" dirty="0"/>
              <a:t>donner une place concrète aux valeurs portées par l’école et par l’olympisme</a:t>
            </a:r>
          </a:p>
          <a:p>
            <a:pPr marL="285750" indent="-285750" algn="just">
              <a:buFont typeface="Arial" panose="020B0604020202020204" pitchFamily="34" charset="0"/>
              <a:buChar char="•"/>
            </a:pPr>
            <a:r>
              <a:rPr lang="fr-FR" sz="1800" b="0" cap="all" dirty="0"/>
              <a:t>faire des JOP un élément structurant pour des jeunes acteurs d’une société sportive</a:t>
            </a:r>
          </a:p>
        </p:txBody>
      </p:sp>
    </p:spTree>
    <p:extLst>
      <p:ext uri="{BB962C8B-B14F-4D97-AF65-F5344CB8AC3E}">
        <p14:creationId xmlns:p14="http://schemas.microsoft.com/office/powerpoint/2010/main" val="3088155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463639" y="1271541"/>
            <a:ext cx="8068361" cy="324000"/>
          </a:xfrm>
        </p:spPr>
        <p:txBody>
          <a:bodyPr/>
          <a:lstStyle/>
          <a:p>
            <a:pPr algn="ctr"/>
            <a:r>
              <a:rPr lang="fr-FR" sz="1800" cap="all" dirty="0">
                <a:solidFill>
                  <a:schemeClr val="tx1"/>
                </a:solidFill>
              </a:rPr>
              <a:t>Enjeu de développement « accessibilité »</a:t>
            </a:r>
            <a:endParaRPr lang="fr-FR" sz="1800" cap="all" dirty="0"/>
          </a:p>
        </p:txBody>
      </p:sp>
      <p:sp>
        <p:nvSpPr>
          <p:cNvPr id="20" name="ZoneTexte 19">
            <a:extLst>
              <a:ext uri="{FF2B5EF4-FFF2-40B4-BE49-F238E27FC236}">
                <a16:creationId xmlns:a16="http://schemas.microsoft.com/office/drawing/2014/main" id="{113164F6-121D-4BCB-A1EE-23015099CACE}"/>
              </a:ext>
            </a:extLst>
          </p:cNvPr>
          <p:cNvSpPr txBox="1"/>
          <p:nvPr/>
        </p:nvSpPr>
        <p:spPr>
          <a:xfrm>
            <a:off x="537819" y="1859082"/>
            <a:ext cx="7994181" cy="3416320"/>
          </a:xfrm>
          <a:prstGeom prst="rect">
            <a:avLst/>
          </a:prstGeom>
          <a:noFill/>
        </p:spPr>
        <p:txBody>
          <a:bodyPr wrap="square">
            <a:spAutoFit/>
          </a:bodyPr>
          <a:lstStyle/>
          <a:p>
            <a:pPr marL="285750" indent="-285750">
              <a:buFont typeface="Arial" panose="020B0604020202020204" pitchFamily="34" charset="0"/>
              <a:buChar char="•"/>
            </a:pPr>
            <a:r>
              <a:rPr lang="fr-FR" sz="1800" b="0" cap="all" dirty="0"/>
              <a:t>FACILITER L’ACCES A LA pratique sportive et artistique et a la vie associative DE TOUS LES ELEVES</a:t>
            </a:r>
          </a:p>
          <a:p>
            <a:pPr marL="285750" indent="-285750">
              <a:buFont typeface="Arial" panose="020B0604020202020204" pitchFamily="34" charset="0"/>
              <a:buChar char="•"/>
            </a:pPr>
            <a:r>
              <a:rPr lang="fr-FR" sz="1800" b="0" cap="all" dirty="0"/>
              <a:t>Fidéliser les pratiquants SUR L’ENSEMBLE DU CURSUS</a:t>
            </a:r>
          </a:p>
          <a:p>
            <a:pPr marL="285750" indent="-285750">
              <a:buFont typeface="Arial" panose="020B0604020202020204" pitchFamily="34" charset="0"/>
              <a:buChar char="•"/>
            </a:pPr>
            <a:r>
              <a:rPr lang="fr-FR" sz="1800" b="0" cap="all" dirty="0"/>
              <a:t>AUGMENTER LA PARTICIPATION DES FILLES</a:t>
            </a:r>
          </a:p>
          <a:p>
            <a:pPr marL="285750" indent="-285750">
              <a:buFont typeface="Arial" panose="020B0604020202020204" pitchFamily="34" charset="0"/>
              <a:buChar char="•"/>
            </a:pPr>
            <a:r>
              <a:rPr lang="fr-FR" sz="1800" b="0" cap="all" dirty="0"/>
              <a:t>ACTIVER TOUS LES LEVIERS  (TRANSPORTS,  EQUIPEMENTS, DISPONIBILITE DES ELEVES NOTAMMENT LE MERCREDI APRES-MIDI) POUR REDUIRE LES DISPARITES territoriales DANS la pratique DU SPORT SCOLAIRE</a:t>
            </a:r>
          </a:p>
          <a:p>
            <a:pPr marL="285750" indent="-285750">
              <a:buFont typeface="Arial" panose="020B0604020202020204" pitchFamily="34" charset="0"/>
              <a:buChar char="•"/>
            </a:pPr>
            <a:r>
              <a:rPr lang="fr-FR" sz="1800" b="0" cap="all" dirty="0"/>
              <a:t>Favoriser la participation des élèves en situation de handicap</a:t>
            </a:r>
          </a:p>
          <a:p>
            <a:pPr marL="285750" indent="-285750">
              <a:buFont typeface="Arial" panose="020B0604020202020204" pitchFamily="34" charset="0"/>
              <a:buChar char="•"/>
            </a:pPr>
            <a:r>
              <a:rPr lang="fr-FR" sz="1800" b="0" cap="all" dirty="0"/>
              <a:t>S’OUVRIR SUR LE MONDE PAR LES COOPERATIONS, LES ECHANGES NATIONAUX ET INTERNATIONAUX</a:t>
            </a:r>
          </a:p>
        </p:txBody>
      </p:sp>
    </p:spTree>
    <p:extLst>
      <p:ext uri="{BB962C8B-B14F-4D97-AF65-F5344CB8AC3E}">
        <p14:creationId xmlns:p14="http://schemas.microsoft.com/office/powerpoint/2010/main" val="398156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463639" y="1271541"/>
            <a:ext cx="8068361" cy="324000"/>
          </a:xfrm>
        </p:spPr>
        <p:txBody>
          <a:bodyPr/>
          <a:lstStyle/>
          <a:p>
            <a:pPr algn="ctr"/>
            <a:r>
              <a:rPr lang="fr-FR" sz="1800" cap="all" dirty="0">
                <a:solidFill>
                  <a:schemeClr val="tx1"/>
                </a:solidFill>
              </a:rPr>
              <a:t>Enjeu de développement « INNOVATION »</a:t>
            </a:r>
            <a:endParaRPr lang="fr-FR" sz="1800" cap="all" dirty="0"/>
          </a:p>
        </p:txBody>
      </p:sp>
      <p:sp>
        <p:nvSpPr>
          <p:cNvPr id="20" name="ZoneTexte 19">
            <a:extLst>
              <a:ext uri="{FF2B5EF4-FFF2-40B4-BE49-F238E27FC236}">
                <a16:creationId xmlns:a16="http://schemas.microsoft.com/office/drawing/2014/main" id="{113164F6-121D-4BCB-A1EE-23015099CACE}"/>
              </a:ext>
            </a:extLst>
          </p:cNvPr>
          <p:cNvSpPr txBox="1"/>
          <p:nvPr/>
        </p:nvSpPr>
        <p:spPr>
          <a:xfrm>
            <a:off x="537819" y="1859082"/>
            <a:ext cx="7994181" cy="3970318"/>
          </a:xfrm>
          <a:prstGeom prst="rect">
            <a:avLst/>
          </a:prstGeom>
          <a:noFill/>
        </p:spPr>
        <p:txBody>
          <a:bodyPr wrap="square">
            <a:spAutoFit/>
          </a:bodyPr>
          <a:lstStyle/>
          <a:p>
            <a:pPr marL="285750" indent="-285750">
              <a:buFont typeface="Arial" panose="020B0604020202020204" pitchFamily="34" charset="0"/>
              <a:buChar char="•"/>
            </a:pPr>
            <a:r>
              <a:rPr lang="fr-FR" sz="1800" b="0" cap="all" dirty="0"/>
              <a:t>Proposer des formes NOUVELLES de pratiques ET DE RENCONTRES sportives ET ARTISTIQUES en anticipant et prenant en compte les besoins et les attentes des ELEVES</a:t>
            </a:r>
          </a:p>
          <a:p>
            <a:pPr marL="285750" indent="-285750">
              <a:buFont typeface="Arial" panose="020B0604020202020204" pitchFamily="34" charset="0"/>
              <a:buChar char="•"/>
            </a:pPr>
            <a:r>
              <a:rPr lang="fr-FR" sz="1800" b="0" cap="all" dirty="0"/>
              <a:t>Favoriser l’émergence, le développement et la diffusion de projets NOVATEURS et des expérimentations issus des territoires</a:t>
            </a:r>
          </a:p>
          <a:p>
            <a:pPr marL="285750" indent="-285750">
              <a:buFont typeface="Arial" panose="020B0604020202020204" pitchFamily="34" charset="0"/>
              <a:buChar char="•"/>
            </a:pPr>
            <a:r>
              <a:rPr lang="fr-FR" sz="1800" b="0" cap="all" dirty="0"/>
              <a:t>Optimiser les actions de communication par le recours à des outils PERTINENTS</a:t>
            </a:r>
            <a:endParaRPr lang="en-US" sz="1800" b="0" cap="all" dirty="0"/>
          </a:p>
          <a:p>
            <a:pPr marL="285750" indent="-285750">
              <a:buFont typeface="Arial" panose="020B0604020202020204" pitchFamily="34" charset="0"/>
              <a:buChar char="•"/>
            </a:pPr>
            <a:r>
              <a:rPr lang="fr-FR" sz="1800" b="0" cap="all" dirty="0"/>
              <a:t>GARANTIR &amp; Moderniser les temps d’échanges et les modes de pilotage des projets EN RENFORCANT LE RÔLE DES INSTANCES STATUTAIRES DE L’UNSS ET DE l’AS</a:t>
            </a:r>
            <a:endParaRPr lang="en-US" sz="1800" b="0" cap="all" dirty="0"/>
          </a:p>
          <a:p>
            <a:pPr marL="285750" indent="-285750">
              <a:buFont typeface="Arial" panose="020B0604020202020204" pitchFamily="34" charset="0"/>
              <a:buChar char="•"/>
            </a:pPr>
            <a:r>
              <a:rPr lang="fr-FR" sz="1800" b="0" cap="all" dirty="0"/>
              <a:t>Développer les compétences des élèves au sein de l’AS pour contribuer à « L’EDUCATION AU CHOIX »</a:t>
            </a:r>
          </a:p>
        </p:txBody>
      </p:sp>
    </p:spTree>
    <p:extLst>
      <p:ext uri="{BB962C8B-B14F-4D97-AF65-F5344CB8AC3E}">
        <p14:creationId xmlns:p14="http://schemas.microsoft.com/office/powerpoint/2010/main" val="253282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B5DA7-47B6-442F-A29F-EBFC6F24CE9D}"/>
              </a:ext>
            </a:extLst>
          </p:cNvPr>
          <p:cNvSpPr>
            <a:spLocks noGrp="1"/>
          </p:cNvSpPr>
          <p:nvPr>
            <p:ph type="title"/>
          </p:nvPr>
        </p:nvSpPr>
        <p:spPr/>
        <p:txBody>
          <a:bodyPr/>
          <a:lstStyle/>
          <a:p>
            <a:r>
              <a:rPr lang="fr-FR" sz="2800" dirty="0"/>
              <a:t>PNDSS 2020-2024</a:t>
            </a:r>
          </a:p>
        </p:txBody>
      </p:sp>
      <p:sp>
        <p:nvSpPr>
          <p:cNvPr id="4" name="Espace réservé du contenu 3">
            <a:extLst>
              <a:ext uri="{FF2B5EF4-FFF2-40B4-BE49-F238E27FC236}">
                <a16:creationId xmlns:a16="http://schemas.microsoft.com/office/drawing/2014/main" id="{6E33AD22-7E26-4A6A-8EB8-53D58E007F51}"/>
              </a:ext>
            </a:extLst>
          </p:cNvPr>
          <p:cNvSpPr>
            <a:spLocks noGrp="1"/>
          </p:cNvSpPr>
          <p:nvPr>
            <p:ph sz="quarter" idx="10"/>
          </p:nvPr>
        </p:nvSpPr>
        <p:spPr>
          <a:xfrm>
            <a:off x="463639" y="1271541"/>
            <a:ext cx="8068361" cy="324000"/>
          </a:xfrm>
        </p:spPr>
        <p:txBody>
          <a:bodyPr/>
          <a:lstStyle/>
          <a:p>
            <a:pPr algn="ctr"/>
            <a:r>
              <a:rPr lang="fr-FR" sz="1800" cap="all" dirty="0">
                <a:solidFill>
                  <a:schemeClr val="tx1"/>
                </a:solidFill>
              </a:rPr>
              <a:t>Enjeu de développement «Responsabilité»</a:t>
            </a:r>
            <a:endParaRPr lang="fr-FR" sz="1800" cap="all" dirty="0"/>
          </a:p>
        </p:txBody>
      </p:sp>
      <p:sp>
        <p:nvSpPr>
          <p:cNvPr id="20" name="ZoneTexte 19">
            <a:extLst>
              <a:ext uri="{FF2B5EF4-FFF2-40B4-BE49-F238E27FC236}">
                <a16:creationId xmlns:a16="http://schemas.microsoft.com/office/drawing/2014/main" id="{113164F6-121D-4BCB-A1EE-23015099CACE}"/>
              </a:ext>
            </a:extLst>
          </p:cNvPr>
          <p:cNvSpPr txBox="1"/>
          <p:nvPr/>
        </p:nvSpPr>
        <p:spPr>
          <a:xfrm>
            <a:off x="537819" y="1859082"/>
            <a:ext cx="7994181" cy="3898503"/>
          </a:xfrm>
          <a:prstGeom prst="rect">
            <a:avLst/>
          </a:prstGeom>
          <a:noFill/>
        </p:spPr>
        <p:txBody>
          <a:bodyPr wrap="square">
            <a:spAutoFit/>
          </a:bodyPr>
          <a:lstStyle/>
          <a:p>
            <a:pPr marL="285750" indent="-285750">
              <a:buFont typeface="Arial" panose="020B0604020202020204" pitchFamily="34" charset="0"/>
              <a:buChar char="•"/>
            </a:pPr>
            <a:r>
              <a:rPr lang="fr-FR" sz="1800" b="0" cap="all" dirty="0"/>
              <a:t>Favoriser ET RECONNAITRE l’engagement des élèves, au sein de l’association sportive, de l’UNSS et de la société civile</a:t>
            </a:r>
          </a:p>
          <a:p>
            <a:pPr marL="285750" indent="-285750">
              <a:buFont typeface="Arial" panose="020B0604020202020204" pitchFamily="34" charset="0"/>
              <a:buChar char="•"/>
            </a:pPr>
            <a:r>
              <a:rPr lang="fr-FR" sz="1800" b="0" cap="all" dirty="0"/>
              <a:t>Construire une éthique sportive ET ARTISTIQUE</a:t>
            </a:r>
          </a:p>
          <a:p>
            <a:pPr marL="285750" indent="-285750">
              <a:buFont typeface="Arial" panose="020B0604020202020204" pitchFamily="34" charset="0"/>
              <a:buChar char="•"/>
            </a:pPr>
            <a:r>
              <a:rPr lang="fr-FR" sz="1800" b="0" cap="all" dirty="0"/>
              <a:t>Impliquer UN MAXIMUM D’acteurs de la communauté éducative dans la vie de l’association sportive</a:t>
            </a:r>
          </a:p>
          <a:p>
            <a:pPr marL="285750" indent="-285750">
              <a:buFont typeface="Arial" panose="020B0604020202020204" pitchFamily="34" charset="0"/>
              <a:buChar char="•"/>
            </a:pPr>
            <a:r>
              <a:rPr lang="fr-FR" sz="1800" b="0" cap="all" dirty="0"/>
              <a:t>Promouvoir une pratique sportive ET ARTISTIQUE vectrice de sante et de bien-être</a:t>
            </a:r>
            <a:endParaRPr lang="en-US" sz="1800" b="0" cap="all" dirty="0"/>
          </a:p>
          <a:p>
            <a:pPr marL="285840" indent="-284040">
              <a:spcBef>
                <a:spcPts val="1599"/>
              </a:spcBef>
              <a:buClr>
                <a:srgbClr val="2880B0"/>
              </a:buClr>
              <a:buFont typeface="Arial"/>
              <a:buChar char="•"/>
            </a:pPr>
            <a:r>
              <a:rPr lang="fr-FR" sz="1800" b="0" cap="all" dirty="0"/>
              <a:t>FAVORISER L’EMERGENCE DES talents  AU SERVICE DE L’AS ET </a:t>
            </a:r>
            <a:r>
              <a:rPr lang="fr-FR" sz="1800" b="0" cap="all" spc="-1" dirty="0">
                <a:ea typeface="DejaVu Sans"/>
              </a:rPr>
              <a:t>AU-DELÀ</a:t>
            </a:r>
            <a:endParaRPr lang="fr-FR" sz="1800" b="0" cap="all" spc="-1" dirty="0"/>
          </a:p>
          <a:p>
            <a:pPr marL="285750" indent="-285750">
              <a:buFont typeface="Arial" panose="020B0604020202020204" pitchFamily="34" charset="0"/>
              <a:buChar char="•"/>
            </a:pPr>
            <a:r>
              <a:rPr lang="fr-FR" sz="1800" b="0" cap="all" dirty="0"/>
              <a:t>PRENDRE EN COMPTE LES 17 Objectifs de développement durable  de l’ONU</a:t>
            </a:r>
            <a:endParaRPr lang="en-US" sz="1800" b="0" cap="all" dirty="0"/>
          </a:p>
          <a:p>
            <a:pPr marL="285750" indent="-285750">
              <a:buFont typeface="Arial" panose="020B0604020202020204" pitchFamily="34" charset="0"/>
              <a:buChar char="•"/>
            </a:pPr>
            <a:r>
              <a:rPr lang="fr-FR" sz="1800" b="0" cap="all" dirty="0"/>
              <a:t>CONTRIBUER A l’ensemble des politiques publiques</a:t>
            </a:r>
          </a:p>
        </p:txBody>
      </p:sp>
    </p:spTree>
    <p:extLst>
      <p:ext uri="{BB962C8B-B14F-4D97-AF65-F5344CB8AC3E}">
        <p14:creationId xmlns:p14="http://schemas.microsoft.com/office/powerpoint/2010/main" val="279896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A717C-FA94-4E41-AB5F-B641C54BCDE0}"/>
              </a:ext>
            </a:extLst>
          </p:cNvPr>
          <p:cNvSpPr>
            <a:spLocks noGrp="1"/>
          </p:cNvSpPr>
          <p:nvPr>
            <p:ph type="title"/>
          </p:nvPr>
        </p:nvSpPr>
        <p:spPr/>
        <p:txBody>
          <a:bodyPr/>
          <a:lstStyle/>
          <a:p>
            <a:r>
              <a:rPr lang="fr-FR" dirty="0"/>
              <a:t>PROJET DES AS</a:t>
            </a:r>
          </a:p>
        </p:txBody>
      </p:sp>
      <p:sp>
        <p:nvSpPr>
          <p:cNvPr id="4" name="Espace réservé du contenu 3">
            <a:extLst>
              <a:ext uri="{FF2B5EF4-FFF2-40B4-BE49-F238E27FC236}">
                <a16:creationId xmlns:a16="http://schemas.microsoft.com/office/drawing/2014/main" id="{6A755ABF-571C-4026-BBCB-1A0060E0068A}"/>
              </a:ext>
            </a:extLst>
          </p:cNvPr>
          <p:cNvSpPr>
            <a:spLocks noGrp="1"/>
          </p:cNvSpPr>
          <p:nvPr>
            <p:ph sz="quarter" idx="10"/>
          </p:nvPr>
        </p:nvSpPr>
        <p:spPr>
          <a:xfrm>
            <a:off x="612000" y="1009650"/>
            <a:ext cx="7920000" cy="771024"/>
          </a:xfrm>
        </p:spPr>
        <p:txBody>
          <a:bodyPr/>
          <a:lstStyle/>
          <a:p>
            <a:r>
              <a:rPr lang="fr-FR" sz="1400" dirty="0">
                <a:latin typeface="+mn-lt"/>
              </a:rPr>
              <a:t>Le projet AS sera à déposer sur le site Académique.</a:t>
            </a:r>
          </a:p>
          <a:p>
            <a:r>
              <a:rPr lang="fr-FR" sz="1400" dirty="0">
                <a:latin typeface="+mn-lt"/>
              </a:rPr>
              <a:t>Une communication sera faite vers les secrétaires d’AS pour donner le lien du document. </a:t>
            </a:r>
          </a:p>
          <a:p>
            <a:endParaRPr lang="fr-FR" sz="1400" dirty="0">
              <a:latin typeface="+mn-lt"/>
            </a:endParaRPr>
          </a:p>
        </p:txBody>
      </p:sp>
      <p:pic>
        <p:nvPicPr>
          <p:cNvPr id="5" name="Image 4">
            <a:extLst>
              <a:ext uri="{FF2B5EF4-FFF2-40B4-BE49-F238E27FC236}">
                <a16:creationId xmlns:a16="http://schemas.microsoft.com/office/drawing/2014/main" id="{C4446B62-247B-4BEB-BF9A-633D479E29AB}"/>
              </a:ext>
            </a:extLst>
          </p:cNvPr>
          <p:cNvPicPr>
            <a:picLocks noChangeAspect="1"/>
          </p:cNvPicPr>
          <p:nvPr/>
        </p:nvPicPr>
        <p:blipFill>
          <a:blip r:embed="rId2"/>
          <a:stretch>
            <a:fillRect/>
          </a:stretch>
        </p:blipFill>
        <p:spPr>
          <a:xfrm>
            <a:off x="93773" y="1780674"/>
            <a:ext cx="2995749" cy="4185039"/>
          </a:xfrm>
          <a:prstGeom prst="rect">
            <a:avLst/>
          </a:prstGeom>
        </p:spPr>
      </p:pic>
      <p:pic>
        <p:nvPicPr>
          <p:cNvPr id="9" name="Image 8">
            <a:extLst>
              <a:ext uri="{FF2B5EF4-FFF2-40B4-BE49-F238E27FC236}">
                <a16:creationId xmlns:a16="http://schemas.microsoft.com/office/drawing/2014/main" id="{8B251FFE-D31C-478B-A0A3-116A7D91D0CC}"/>
              </a:ext>
            </a:extLst>
          </p:cNvPr>
          <p:cNvPicPr>
            <a:picLocks noChangeAspect="1"/>
          </p:cNvPicPr>
          <p:nvPr/>
        </p:nvPicPr>
        <p:blipFill>
          <a:blip r:embed="rId3"/>
          <a:stretch>
            <a:fillRect/>
          </a:stretch>
        </p:blipFill>
        <p:spPr>
          <a:xfrm>
            <a:off x="3089522" y="1824569"/>
            <a:ext cx="2964958" cy="4226642"/>
          </a:xfrm>
          <a:prstGeom prst="rect">
            <a:avLst/>
          </a:prstGeom>
        </p:spPr>
      </p:pic>
      <p:pic>
        <p:nvPicPr>
          <p:cNvPr id="12" name="Image 11">
            <a:extLst>
              <a:ext uri="{FF2B5EF4-FFF2-40B4-BE49-F238E27FC236}">
                <a16:creationId xmlns:a16="http://schemas.microsoft.com/office/drawing/2014/main" id="{ED04EAE8-406F-4EE0-8ABC-2719F2D8132A}"/>
              </a:ext>
            </a:extLst>
          </p:cNvPr>
          <p:cNvPicPr>
            <a:picLocks noChangeAspect="1"/>
          </p:cNvPicPr>
          <p:nvPr/>
        </p:nvPicPr>
        <p:blipFill>
          <a:blip r:embed="rId4"/>
          <a:stretch>
            <a:fillRect/>
          </a:stretch>
        </p:blipFill>
        <p:spPr>
          <a:xfrm>
            <a:off x="6128207" y="1772605"/>
            <a:ext cx="2964958" cy="4268635"/>
          </a:xfrm>
          <a:prstGeom prst="rect">
            <a:avLst/>
          </a:prstGeom>
        </p:spPr>
      </p:pic>
    </p:spTree>
    <p:extLst>
      <p:ext uri="{BB962C8B-B14F-4D97-AF65-F5344CB8AC3E}">
        <p14:creationId xmlns:p14="http://schemas.microsoft.com/office/powerpoint/2010/main" val="304795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1C3BA-327F-4DEF-9738-B83F2F2CA5B5}"/>
              </a:ext>
            </a:extLst>
          </p:cNvPr>
          <p:cNvSpPr>
            <a:spLocks noGrp="1"/>
          </p:cNvSpPr>
          <p:nvPr>
            <p:ph type="title"/>
          </p:nvPr>
        </p:nvSpPr>
        <p:spPr/>
        <p:txBody>
          <a:bodyPr/>
          <a:lstStyle/>
          <a:p>
            <a:r>
              <a:rPr lang="fr-FR" dirty="0"/>
              <a:t>LA VIE DES AS </a:t>
            </a:r>
          </a:p>
        </p:txBody>
      </p:sp>
      <p:sp>
        <p:nvSpPr>
          <p:cNvPr id="4" name="Espace réservé du contenu 3">
            <a:extLst>
              <a:ext uri="{FF2B5EF4-FFF2-40B4-BE49-F238E27FC236}">
                <a16:creationId xmlns:a16="http://schemas.microsoft.com/office/drawing/2014/main" id="{805F0912-4C00-463B-B8CA-A5E3DC67BF79}"/>
              </a:ext>
            </a:extLst>
          </p:cNvPr>
          <p:cNvSpPr>
            <a:spLocks noGrp="1"/>
          </p:cNvSpPr>
          <p:nvPr>
            <p:ph sz="quarter" idx="10"/>
          </p:nvPr>
        </p:nvSpPr>
        <p:spPr>
          <a:xfrm>
            <a:off x="612000" y="2299831"/>
            <a:ext cx="7920000" cy="1758602"/>
          </a:xfrm>
        </p:spPr>
        <p:txBody>
          <a:bodyPr/>
          <a:lstStyle/>
          <a:p>
            <a:r>
              <a:rPr lang="fr-FR" sz="2000" b="1" dirty="0">
                <a:effectLst/>
                <a:latin typeface="Calibri" panose="020F0502020204030204" pitchFamily="34" charset="0"/>
                <a:ea typeface="Calibri" panose="020F0502020204030204" pitchFamily="34" charset="0"/>
              </a:rPr>
              <a:t>La vie des AS est opérationnelle pour les AS avec les données de l’année 2019-2020. </a:t>
            </a:r>
            <a:br>
              <a:rPr lang="fr-FR" sz="2000" b="1" dirty="0">
                <a:effectLst/>
                <a:latin typeface="Calibri" panose="020F0502020204030204" pitchFamily="34" charset="0"/>
                <a:ea typeface="Calibri" panose="020F0502020204030204" pitchFamily="34" charset="0"/>
              </a:rPr>
            </a:br>
            <a:r>
              <a:rPr lang="fr-FR" sz="2000" dirty="0">
                <a:effectLst/>
                <a:latin typeface="Calibri" panose="020F0502020204030204" pitchFamily="34" charset="0"/>
                <a:ea typeface="Calibri" panose="020F0502020204030204" pitchFamily="34" charset="0"/>
              </a:rPr>
              <a:t>Les AS affiliées ou non encore affiliées peuvent remplir cette vie des AS, merci de faire passer le message à vos AS. </a:t>
            </a:r>
            <a:br>
              <a:rPr lang="fr-FR" sz="2000" dirty="0">
                <a:effectLst/>
                <a:latin typeface="Calibri" panose="020F0502020204030204" pitchFamily="34" charset="0"/>
                <a:ea typeface="Calibri" panose="020F0502020204030204" pitchFamily="34" charset="0"/>
              </a:rPr>
            </a:br>
            <a:r>
              <a:rPr lang="fr-FR" sz="2000" b="1" i="1" u="sng" dirty="0">
                <a:effectLst/>
                <a:latin typeface="Calibri" panose="020F0502020204030204" pitchFamily="34" charset="0"/>
                <a:ea typeface="Calibri" panose="020F0502020204030204" pitchFamily="34" charset="0"/>
              </a:rPr>
              <a:t>La clôture est prévue le 2 octobre 2020</a:t>
            </a:r>
          </a:p>
          <a:p>
            <a:endParaRPr lang="fr-FR" dirty="0"/>
          </a:p>
        </p:txBody>
      </p:sp>
    </p:spTree>
    <p:extLst>
      <p:ext uri="{BB962C8B-B14F-4D97-AF65-F5344CB8AC3E}">
        <p14:creationId xmlns:p14="http://schemas.microsoft.com/office/powerpoint/2010/main" val="230972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A717C-FA94-4E41-AB5F-B641C54BCDE0}"/>
              </a:ext>
            </a:extLst>
          </p:cNvPr>
          <p:cNvSpPr>
            <a:spLocks noGrp="1"/>
          </p:cNvSpPr>
          <p:nvPr>
            <p:ph type="title"/>
          </p:nvPr>
        </p:nvSpPr>
        <p:spPr/>
        <p:txBody>
          <a:bodyPr/>
          <a:lstStyle/>
          <a:p>
            <a:r>
              <a:rPr lang="fr-FR" dirty="0"/>
              <a:t>Agence NATIONALE DU SPORT (ANS)</a:t>
            </a:r>
          </a:p>
        </p:txBody>
      </p:sp>
      <p:sp>
        <p:nvSpPr>
          <p:cNvPr id="3" name="Espace réservé du contenu 2">
            <a:extLst>
              <a:ext uri="{FF2B5EF4-FFF2-40B4-BE49-F238E27FC236}">
                <a16:creationId xmlns:a16="http://schemas.microsoft.com/office/drawing/2014/main" id="{3658CBD0-F7C8-48C8-B397-A20B40D286DC}"/>
              </a:ext>
            </a:extLst>
          </p:cNvPr>
          <p:cNvSpPr>
            <a:spLocks noGrp="1"/>
          </p:cNvSpPr>
          <p:nvPr>
            <p:ph idx="1"/>
          </p:nvPr>
        </p:nvSpPr>
        <p:spPr>
          <a:xfrm>
            <a:off x="612000" y="2160000"/>
            <a:ext cx="7681994" cy="3240000"/>
          </a:xfrm>
        </p:spPr>
        <p:txBody>
          <a:bodyPr/>
          <a:lstStyle/>
          <a:p>
            <a:r>
              <a:rPr lang="fr-FR" sz="1400" dirty="0">
                <a:solidFill>
                  <a:schemeClr val="tx1"/>
                </a:solidFill>
                <a:latin typeface="+mn-lt"/>
              </a:rPr>
              <a:t>En 2019 : 8,7 % octroyés aux AS. 78 380 euros.</a:t>
            </a:r>
          </a:p>
          <a:p>
            <a:endParaRPr lang="fr-FR" sz="1400" dirty="0">
              <a:solidFill>
                <a:schemeClr val="tx1"/>
              </a:solidFill>
              <a:latin typeface="+mn-lt"/>
            </a:endParaRPr>
          </a:p>
          <a:p>
            <a:endParaRPr lang="fr-FR" sz="1400" dirty="0">
              <a:solidFill>
                <a:schemeClr val="tx1"/>
              </a:solidFill>
              <a:latin typeface="+mn-lt"/>
            </a:endParaRPr>
          </a:p>
          <a:p>
            <a:endParaRPr lang="fr-FR" sz="1400" dirty="0">
              <a:solidFill>
                <a:schemeClr val="tx1"/>
              </a:solidFill>
              <a:latin typeface="+mn-lt"/>
            </a:endParaRPr>
          </a:p>
          <a:p>
            <a:r>
              <a:rPr lang="fr-FR" sz="1400" dirty="0">
                <a:solidFill>
                  <a:schemeClr val="tx1"/>
                </a:solidFill>
                <a:latin typeface="+mn-lt"/>
              </a:rPr>
              <a:t>Pour 2024, cette somme octroyés aux AS par ANS sera de 51 % de l’enveloppe alloué à l’UNSS par l’ANS.</a:t>
            </a:r>
          </a:p>
          <a:p>
            <a:endParaRPr lang="fr-FR" dirty="0"/>
          </a:p>
        </p:txBody>
      </p:sp>
      <p:sp>
        <p:nvSpPr>
          <p:cNvPr id="4" name="Espace réservé du contenu 3">
            <a:extLst>
              <a:ext uri="{FF2B5EF4-FFF2-40B4-BE49-F238E27FC236}">
                <a16:creationId xmlns:a16="http://schemas.microsoft.com/office/drawing/2014/main" id="{6A755ABF-571C-4026-BBCB-1A0060E0068A}"/>
              </a:ext>
            </a:extLst>
          </p:cNvPr>
          <p:cNvSpPr>
            <a:spLocks noGrp="1"/>
          </p:cNvSpPr>
          <p:nvPr>
            <p:ph sz="quarter" idx="10"/>
          </p:nvPr>
        </p:nvSpPr>
        <p:spPr>
          <a:xfrm>
            <a:off x="612000" y="1252219"/>
            <a:ext cx="7920000" cy="648000"/>
          </a:xfrm>
        </p:spPr>
        <p:txBody>
          <a:bodyPr/>
          <a:lstStyle/>
          <a:p>
            <a:r>
              <a:rPr lang="fr-FR" cap="all" dirty="0"/>
              <a:t>Subvention à destination des as</a:t>
            </a:r>
          </a:p>
        </p:txBody>
      </p:sp>
    </p:spTree>
    <p:extLst>
      <p:ext uri="{BB962C8B-B14F-4D97-AF65-F5344CB8AC3E}">
        <p14:creationId xmlns:p14="http://schemas.microsoft.com/office/powerpoint/2010/main" val="371688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A717C-FA94-4E41-AB5F-B641C54BCDE0}"/>
              </a:ext>
            </a:extLst>
          </p:cNvPr>
          <p:cNvSpPr>
            <a:spLocks noGrp="1"/>
          </p:cNvSpPr>
          <p:nvPr>
            <p:ph type="title"/>
          </p:nvPr>
        </p:nvSpPr>
        <p:spPr/>
        <p:txBody>
          <a:bodyPr/>
          <a:lstStyle/>
          <a:p>
            <a:r>
              <a:rPr lang="fr-FR" dirty="0"/>
              <a:t>Agence NATIONALE DU SPORT (ANS)</a:t>
            </a:r>
          </a:p>
        </p:txBody>
      </p:sp>
      <p:sp>
        <p:nvSpPr>
          <p:cNvPr id="4" name="Espace réservé du contenu 3">
            <a:extLst>
              <a:ext uri="{FF2B5EF4-FFF2-40B4-BE49-F238E27FC236}">
                <a16:creationId xmlns:a16="http://schemas.microsoft.com/office/drawing/2014/main" id="{6A755ABF-571C-4026-BBCB-1A0060E0068A}"/>
              </a:ext>
            </a:extLst>
          </p:cNvPr>
          <p:cNvSpPr>
            <a:spLocks noGrp="1"/>
          </p:cNvSpPr>
          <p:nvPr>
            <p:ph sz="quarter" idx="10"/>
          </p:nvPr>
        </p:nvSpPr>
        <p:spPr>
          <a:xfrm>
            <a:off x="612000" y="1119263"/>
            <a:ext cx="7920000" cy="648000"/>
          </a:xfrm>
        </p:spPr>
        <p:txBody>
          <a:bodyPr/>
          <a:lstStyle/>
          <a:p>
            <a:r>
              <a:rPr lang="fr-FR" cap="all" dirty="0"/>
              <a:t>Les critères d’éligibilité au subventionnement de la part territoriale de </a:t>
            </a:r>
            <a:r>
              <a:rPr lang="fr-FR" cap="all" dirty="0" err="1"/>
              <a:t>l’ans</a:t>
            </a:r>
            <a:r>
              <a:rPr lang="fr-FR" cap="all" dirty="0"/>
              <a:t> pour les as</a:t>
            </a:r>
          </a:p>
        </p:txBody>
      </p:sp>
      <p:sp>
        <p:nvSpPr>
          <p:cNvPr id="8" name="Espace réservé du contenu 2">
            <a:extLst>
              <a:ext uri="{FF2B5EF4-FFF2-40B4-BE49-F238E27FC236}">
                <a16:creationId xmlns:a16="http://schemas.microsoft.com/office/drawing/2014/main" id="{3485B4F7-20BB-4D86-B36B-E945487387A7}"/>
              </a:ext>
            </a:extLst>
          </p:cNvPr>
          <p:cNvSpPr>
            <a:spLocks noGrp="1"/>
          </p:cNvSpPr>
          <p:nvPr>
            <p:ph idx="1"/>
          </p:nvPr>
        </p:nvSpPr>
        <p:spPr>
          <a:xfrm>
            <a:off x="611999" y="1887754"/>
            <a:ext cx="8068361" cy="410092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POURRONT ÊTRE ÉLIGIBLES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 projets de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re-scolarisation</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des élèves en difficulté par la voie sportive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il s’agit là de valoriser d’autres formes d’excellence pour remotiver des élèves en voie de décrochage. Un projet de cette nature devra réunir plusieurs élèves quel que soit leur niveau de classe, et devra présenter des actions en lien avec l’UNSS sur l’ensemble de l’année scolaire.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 projets, portés par une AS au profit d’autres AS, qui organisent des rencontres promotionnelles « pour les élèves et par les élèves ».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Les élèves devront être acteurs dans toutes les fonctions portées par le dossier « Jeunes Officiels, vers une génération responsable », la multi activités sera de mise</a:t>
            </a: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  Raids – Challenge 6°- Section jeunes organisateurs- </a:t>
            </a:r>
            <a:r>
              <a:rPr kumimoji="0" lang="fr-FR" sz="1400" b="1" i="0" u="none" strike="noStrike" kern="1200" cap="none" spc="0" normalizeH="0" baseline="0" noProof="0" dirty="0" err="1">
                <a:ln>
                  <a:noFill/>
                </a:ln>
                <a:solidFill>
                  <a:srgbClr val="FF0000"/>
                </a:solidFill>
                <a:effectLst/>
                <a:uLnTx/>
                <a:uFillTx/>
                <a:latin typeface="Calibri" panose="020F0502020204030204"/>
                <a:ea typeface="+mn-ea"/>
                <a:cs typeface="+mn-cs"/>
              </a:rPr>
              <a:t>etc</a:t>
            </a:r>
            <a:endParaRPr lang="fr-FR" sz="1400" cap="none" dirty="0">
              <a:solidFill>
                <a:srgbClr val="FF0000"/>
              </a:solidFill>
              <a:latin typeface="Calibri" panose="020F0502020204030204"/>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Les projets liés à l’aide aux déplacements pour les élèves des DOM</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L’éligibilité de ces projets devra s’inclure dans un projet d’AS qui inscrit la mobilité comme participant du parcours sportif des jeunes. Ce critère est exclusivement réservé aux DOM et ne peut être transféré à un autre territoire.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 seuil d’aide financière pour un bénéficiaire et par exercice s’élève à 1 500 €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il est abaissé à 1 000 € pour les structures dont le siège social se situe en zone de revitalisation rurale (ZRR) ou dans une commune inscrite dans un contrat de ruralité ou dans un bassin de vie comprenant au moins 50% de la population en ZRR.  </a:t>
            </a:r>
            <a:endParaRPr lang="fr-FR" dirty="0"/>
          </a:p>
        </p:txBody>
      </p:sp>
    </p:spTree>
    <p:extLst>
      <p:ext uri="{BB962C8B-B14F-4D97-AF65-F5344CB8AC3E}">
        <p14:creationId xmlns:p14="http://schemas.microsoft.com/office/powerpoint/2010/main" val="156731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C418B-91A2-45C2-963E-712F933A6658}"/>
              </a:ext>
            </a:extLst>
          </p:cNvPr>
          <p:cNvSpPr>
            <a:spLocks noGrp="1"/>
          </p:cNvSpPr>
          <p:nvPr>
            <p:ph type="title"/>
          </p:nvPr>
        </p:nvSpPr>
        <p:spPr/>
        <p:txBody>
          <a:bodyPr/>
          <a:lstStyle/>
          <a:p>
            <a:r>
              <a:rPr lang="fr-FR" dirty="0"/>
              <a:t>PROTOCOLE SANITAIRE EN AS</a:t>
            </a:r>
          </a:p>
        </p:txBody>
      </p:sp>
      <p:sp>
        <p:nvSpPr>
          <p:cNvPr id="9" name="Espace réservé du contenu 8">
            <a:extLst>
              <a:ext uri="{FF2B5EF4-FFF2-40B4-BE49-F238E27FC236}">
                <a16:creationId xmlns:a16="http://schemas.microsoft.com/office/drawing/2014/main" id="{CC6AC4FD-3B28-41B3-9B82-3DD1FA36A4F9}"/>
              </a:ext>
            </a:extLst>
          </p:cNvPr>
          <p:cNvSpPr>
            <a:spLocks noGrp="1"/>
          </p:cNvSpPr>
          <p:nvPr>
            <p:ph idx="1"/>
          </p:nvPr>
        </p:nvSpPr>
        <p:spPr>
          <a:xfrm>
            <a:off x="607412" y="1661076"/>
            <a:ext cx="4284628" cy="1694090"/>
          </a:xfrm>
          <a:ln w="25400">
            <a:solidFill>
              <a:srgbClr val="2D8EC2"/>
            </a:solidFill>
          </a:ln>
        </p:spPr>
        <p:txBody>
          <a:bodyPr/>
          <a:lstStyle/>
          <a:p>
            <a:pPr marL="171450" indent="-171450">
              <a:buFont typeface="Wingdings" panose="05000000000000000000" pitchFamily="2" charset="2"/>
              <a:buChar char="§"/>
            </a:pPr>
            <a:r>
              <a:rPr lang="fr-FR" cap="none" dirty="0">
                <a:solidFill>
                  <a:schemeClr val="tx1"/>
                </a:solidFill>
              </a:rPr>
              <a:t>Faire appliquer les gestes barrières et les intégrer aux pratiques proposées en AS.</a:t>
            </a:r>
          </a:p>
          <a:p>
            <a:pPr marL="171450" indent="-171450">
              <a:buFont typeface="Wingdings" panose="05000000000000000000" pitchFamily="2" charset="2"/>
              <a:buChar char="§"/>
            </a:pPr>
            <a:r>
              <a:rPr lang="fr-FR" cap="none" dirty="0">
                <a:solidFill>
                  <a:schemeClr val="tx1"/>
                </a:solidFill>
              </a:rPr>
              <a:t>Promouvoir une compréhension et une information claire et partagée.</a:t>
            </a:r>
          </a:p>
          <a:p>
            <a:pPr marL="171450" indent="-171450">
              <a:buFont typeface="Wingdings" panose="05000000000000000000" pitchFamily="2" charset="2"/>
              <a:buChar char="§"/>
            </a:pPr>
            <a:r>
              <a:rPr lang="fr-FR" cap="none" dirty="0">
                <a:solidFill>
                  <a:schemeClr val="tx1"/>
                </a:solidFill>
              </a:rPr>
              <a:t>Soutenir l’implication des élèves par la valorisation des comportements positifs et la réprobation des comportements négatifs.</a:t>
            </a:r>
          </a:p>
        </p:txBody>
      </p:sp>
      <p:pic>
        <p:nvPicPr>
          <p:cNvPr id="16" name="Image 15">
            <a:extLst>
              <a:ext uri="{FF2B5EF4-FFF2-40B4-BE49-F238E27FC236}">
                <a16:creationId xmlns:a16="http://schemas.microsoft.com/office/drawing/2014/main" id="{EF3195AB-39F4-483B-99CF-3DB3E6D0FF49}"/>
              </a:ext>
            </a:extLst>
          </p:cNvPr>
          <p:cNvPicPr>
            <a:picLocks noChangeAspect="1"/>
          </p:cNvPicPr>
          <p:nvPr/>
        </p:nvPicPr>
        <p:blipFill>
          <a:blip r:embed="rId2"/>
          <a:stretch>
            <a:fillRect/>
          </a:stretch>
        </p:blipFill>
        <p:spPr>
          <a:xfrm>
            <a:off x="4892040" y="182700"/>
            <a:ext cx="3992423" cy="1588680"/>
          </a:xfrm>
          <a:prstGeom prst="rect">
            <a:avLst/>
          </a:prstGeom>
        </p:spPr>
      </p:pic>
      <p:pic>
        <p:nvPicPr>
          <p:cNvPr id="18" name="Image 17">
            <a:extLst>
              <a:ext uri="{FF2B5EF4-FFF2-40B4-BE49-F238E27FC236}">
                <a16:creationId xmlns:a16="http://schemas.microsoft.com/office/drawing/2014/main" id="{A222267A-0C58-4FA9-B8A8-61FA72AE3FFE}"/>
              </a:ext>
            </a:extLst>
          </p:cNvPr>
          <p:cNvPicPr>
            <a:picLocks noChangeAspect="1"/>
          </p:cNvPicPr>
          <p:nvPr/>
        </p:nvPicPr>
        <p:blipFill>
          <a:blip r:embed="rId3"/>
          <a:stretch>
            <a:fillRect/>
          </a:stretch>
        </p:blipFill>
        <p:spPr>
          <a:xfrm>
            <a:off x="607412" y="1012071"/>
            <a:ext cx="4206605" cy="542591"/>
          </a:xfrm>
          <a:prstGeom prst="rect">
            <a:avLst/>
          </a:prstGeom>
        </p:spPr>
      </p:pic>
      <p:pic>
        <p:nvPicPr>
          <p:cNvPr id="25" name="Image 24">
            <a:extLst>
              <a:ext uri="{FF2B5EF4-FFF2-40B4-BE49-F238E27FC236}">
                <a16:creationId xmlns:a16="http://schemas.microsoft.com/office/drawing/2014/main" id="{31453922-3BA3-4E5A-9825-C4D086FCB345}"/>
              </a:ext>
            </a:extLst>
          </p:cNvPr>
          <p:cNvPicPr>
            <a:picLocks noChangeAspect="1"/>
          </p:cNvPicPr>
          <p:nvPr/>
        </p:nvPicPr>
        <p:blipFill>
          <a:blip r:embed="rId4"/>
          <a:stretch>
            <a:fillRect/>
          </a:stretch>
        </p:blipFill>
        <p:spPr>
          <a:xfrm>
            <a:off x="4892040" y="1729887"/>
            <a:ext cx="4206605" cy="676715"/>
          </a:xfrm>
          <a:prstGeom prst="rect">
            <a:avLst/>
          </a:prstGeom>
        </p:spPr>
      </p:pic>
      <p:sp>
        <p:nvSpPr>
          <p:cNvPr id="26" name="Espace réservé du contenu 8">
            <a:extLst>
              <a:ext uri="{FF2B5EF4-FFF2-40B4-BE49-F238E27FC236}">
                <a16:creationId xmlns:a16="http://schemas.microsoft.com/office/drawing/2014/main" id="{991E8A22-547A-41B7-8E6F-9EE924624F84}"/>
              </a:ext>
            </a:extLst>
          </p:cNvPr>
          <p:cNvSpPr txBox="1">
            <a:spLocks/>
          </p:cNvSpPr>
          <p:nvPr/>
        </p:nvSpPr>
        <p:spPr>
          <a:xfrm>
            <a:off x="4971317" y="2508121"/>
            <a:ext cx="4001365" cy="1034234"/>
          </a:xfrm>
          <a:prstGeom prst="rect">
            <a:avLst/>
          </a:prstGeom>
          <a:ln w="25400">
            <a:solidFill>
              <a:srgbClr val="2D8EC2"/>
            </a:solidFill>
          </a:ln>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Wingdings" panose="05000000000000000000" pitchFamily="2" charset="2"/>
              <a:buChar char="§"/>
            </a:pPr>
            <a:r>
              <a:rPr lang="fr-FR" cap="none" dirty="0">
                <a:solidFill>
                  <a:schemeClr val="tx1"/>
                </a:solidFill>
              </a:rPr>
              <a:t>Proposer l’utilisation de serviettes personnelles pour isoler les contacts.</a:t>
            </a:r>
          </a:p>
          <a:p>
            <a:pPr marL="171450" indent="-171450">
              <a:buFont typeface="Wingdings" panose="05000000000000000000" pitchFamily="2" charset="2"/>
              <a:buChar char="§"/>
            </a:pPr>
            <a:r>
              <a:rPr lang="fr-FR" cap="none" dirty="0">
                <a:solidFill>
                  <a:schemeClr val="tx1"/>
                </a:solidFill>
              </a:rPr>
              <a:t>Prévoir d’apporter des gourdes à usage personnel uniquement</a:t>
            </a:r>
          </a:p>
        </p:txBody>
      </p:sp>
      <p:pic>
        <p:nvPicPr>
          <p:cNvPr id="28" name="Image 27">
            <a:extLst>
              <a:ext uri="{FF2B5EF4-FFF2-40B4-BE49-F238E27FC236}">
                <a16:creationId xmlns:a16="http://schemas.microsoft.com/office/drawing/2014/main" id="{2BB582BE-ADF6-4D7B-B010-A3D8FCBE86BA}"/>
              </a:ext>
            </a:extLst>
          </p:cNvPr>
          <p:cNvPicPr>
            <a:picLocks noChangeAspect="1"/>
          </p:cNvPicPr>
          <p:nvPr/>
        </p:nvPicPr>
        <p:blipFill>
          <a:blip r:embed="rId5"/>
          <a:stretch>
            <a:fillRect/>
          </a:stretch>
        </p:blipFill>
        <p:spPr>
          <a:xfrm>
            <a:off x="4902807" y="3643874"/>
            <a:ext cx="4206605" cy="542591"/>
          </a:xfrm>
          <a:prstGeom prst="rect">
            <a:avLst/>
          </a:prstGeom>
        </p:spPr>
      </p:pic>
      <p:sp>
        <p:nvSpPr>
          <p:cNvPr id="29" name="Espace réservé du contenu 8">
            <a:extLst>
              <a:ext uri="{FF2B5EF4-FFF2-40B4-BE49-F238E27FC236}">
                <a16:creationId xmlns:a16="http://schemas.microsoft.com/office/drawing/2014/main" id="{FC2AAD9B-A3EC-4351-859B-7223743A4C14}"/>
              </a:ext>
            </a:extLst>
          </p:cNvPr>
          <p:cNvSpPr txBox="1">
            <a:spLocks/>
          </p:cNvSpPr>
          <p:nvPr/>
        </p:nvSpPr>
        <p:spPr>
          <a:xfrm>
            <a:off x="4971317" y="4293527"/>
            <a:ext cx="4001365" cy="1130210"/>
          </a:xfrm>
          <a:prstGeom prst="rect">
            <a:avLst/>
          </a:prstGeom>
          <a:ln w="25400">
            <a:solidFill>
              <a:srgbClr val="2D8EC2"/>
            </a:solidFill>
          </a:ln>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Wingdings" panose="05000000000000000000" pitchFamily="2" charset="2"/>
              <a:buChar char="§"/>
            </a:pPr>
            <a:r>
              <a:rPr lang="fr-FR" cap="none" dirty="0">
                <a:solidFill>
                  <a:schemeClr val="tx1"/>
                </a:solidFill>
              </a:rPr>
              <a:t>Demander aux élèves de venir avec leurs tenues.</a:t>
            </a:r>
          </a:p>
          <a:p>
            <a:pPr marL="171450" indent="-171450">
              <a:buFont typeface="Wingdings" panose="05000000000000000000" pitchFamily="2" charset="2"/>
              <a:buChar char="§"/>
            </a:pPr>
            <a:r>
              <a:rPr lang="fr-FR" cap="none" dirty="0">
                <a:solidFill>
                  <a:schemeClr val="tx1"/>
                </a:solidFill>
              </a:rPr>
              <a:t>Adapter le nombre d’élèves selon la superficie.</a:t>
            </a:r>
          </a:p>
          <a:p>
            <a:pPr marL="171450" indent="-171450">
              <a:buFont typeface="Wingdings" panose="05000000000000000000" pitchFamily="2" charset="2"/>
              <a:buChar char="§"/>
            </a:pPr>
            <a:r>
              <a:rPr lang="fr-FR" cap="none" dirty="0">
                <a:solidFill>
                  <a:schemeClr val="tx1"/>
                </a:solidFill>
              </a:rPr>
              <a:t>Organiser les déplacements pour respecter la distanciation.</a:t>
            </a:r>
          </a:p>
        </p:txBody>
      </p:sp>
      <p:sp>
        <p:nvSpPr>
          <p:cNvPr id="36" name="Espace réservé du contenu 8">
            <a:extLst>
              <a:ext uri="{FF2B5EF4-FFF2-40B4-BE49-F238E27FC236}">
                <a16:creationId xmlns:a16="http://schemas.microsoft.com/office/drawing/2014/main" id="{55A75148-FF26-4BCC-9488-58F9F42E10A6}"/>
              </a:ext>
            </a:extLst>
          </p:cNvPr>
          <p:cNvSpPr txBox="1">
            <a:spLocks/>
          </p:cNvSpPr>
          <p:nvPr/>
        </p:nvSpPr>
        <p:spPr>
          <a:xfrm>
            <a:off x="607412" y="4032756"/>
            <a:ext cx="4222690" cy="2048004"/>
          </a:xfrm>
          <a:prstGeom prst="rect">
            <a:avLst/>
          </a:prstGeom>
          <a:ln w="25400">
            <a:solidFill>
              <a:srgbClr val="2D8EC2"/>
            </a:solidFill>
          </a:ln>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Wingdings" panose="05000000000000000000" pitchFamily="2" charset="2"/>
              <a:buChar char="§"/>
            </a:pPr>
            <a:r>
              <a:rPr lang="fr-FR" cap="none" dirty="0">
                <a:solidFill>
                  <a:schemeClr val="tx1"/>
                </a:solidFill>
              </a:rPr>
              <a:t>Limiter les croisements entre les groupes en intérieur.</a:t>
            </a:r>
          </a:p>
          <a:p>
            <a:pPr marL="171450" indent="-171450">
              <a:buFont typeface="Wingdings" panose="05000000000000000000" pitchFamily="2" charset="2"/>
              <a:buChar char="§"/>
            </a:pPr>
            <a:r>
              <a:rPr lang="fr-FR" cap="none" dirty="0">
                <a:solidFill>
                  <a:schemeClr val="tx1"/>
                </a:solidFill>
              </a:rPr>
              <a:t>Faire des propositions innovantes et / ou complémentaires pour assurer un temps de pratique physique périscolaire.</a:t>
            </a:r>
          </a:p>
          <a:p>
            <a:pPr marL="171450" indent="-171450">
              <a:buFont typeface="Wingdings" panose="05000000000000000000" pitchFamily="2" charset="2"/>
              <a:buChar char="§"/>
            </a:pPr>
            <a:r>
              <a:rPr lang="fr-FR" cap="none" dirty="0">
                <a:solidFill>
                  <a:schemeClr val="tx1"/>
                </a:solidFill>
              </a:rPr>
              <a:t>Organiser l’utilisation du matériel pour éviter une désinfection obligatoire contraignante.</a:t>
            </a:r>
          </a:p>
          <a:p>
            <a:pPr marL="171450" indent="-171450">
              <a:buFont typeface="Wingdings" panose="05000000000000000000" pitchFamily="2" charset="2"/>
              <a:buChar char="§"/>
            </a:pPr>
            <a:r>
              <a:rPr lang="fr-FR" cap="none" dirty="0">
                <a:solidFill>
                  <a:schemeClr val="tx1"/>
                </a:solidFill>
              </a:rPr>
              <a:t>Lorsque le port du masque n’est   pas possible lors de la pratique, une distanciation de 2 m doit être respectée sauf lorsque la nature de la pratique ne le permet pas.</a:t>
            </a:r>
          </a:p>
        </p:txBody>
      </p:sp>
      <p:grpSp>
        <p:nvGrpSpPr>
          <p:cNvPr id="37" name="Groupe 36">
            <a:extLst>
              <a:ext uri="{FF2B5EF4-FFF2-40B4-BE49-F238E27FC236}">
                <a16:creationId xmlns:a16="http://schemas.microsoft.com/office/drawing/2014/main" id="{98C5D16B-E69E-402F-9CAD-6435568B8089}"/>
              </a:ext>
            </a:extLst>
          </p:cNvPr>
          <p:cNvGrpSpPr/>
          <p:nvPr/>
        </p:nvGrpSpPr>
        <p:grpSpPr>
          <a:xfrm>
            <a:off x="595915" y="3464995"/>
            <a:ext cx="4202017" cy="450174"/>
            <a:chOff x="529389" y="1008000"/>
            <a:chExt cx="3489539" cy="450174"/>
          </a:xfrm>
        </p:grpSpPr>
        <p:sp>
          <p:nvSpPr>
            <p:cNvPr id="38" name="Rectangle : avec coins rognés en diagonale 37">
              <a:extLst>
                <a:ext uri="{FF2B5EF4-FFF2-40B4-BE49-F238E27FC236}">
                  <a16:creationId xmlns:a16="http://schemas.microsoft.com/office/drawing/2014/main" id="{BFB5A434-8B27-4C51-A7A1-E8CEEBE12BA1}"/>
                </a:ext>
              </a:extLst>
            </p:cNvPr>
            <p:cNvSpPr/>
            <p:nvPr/>
          </p:nvSpPr>
          <p:spPr>
            <a:xfrm>
              <a:off x="529389" y="1008000"/>
              <a:ext cx="3489539" cy="444920"/>
            </a:xfrm>
            <a:prstGeom prst="snip2DiagRect">
              <a:avLst/>
            </a:prstGeom>
            <a:gradFill rotWithShape="1">
              <a:gsLst>
                <a:gs pos="0">
                  <a:srgbClr val="2D8EC2">
                    <a:tint val="100000"/>
                    <a:shade val="100000"/>
                    <a:satMod val="130000"/>
                  </a:srgbClr>
                </a:gs>
                <a:gs pos="100000">
                  <a:srgbClr val="2D8EC2">
                    <a:tint val="50000"/>
                    <a:shade val="100000"/>
                    <a:satMod val="350000"/>
                  </a:srgbClr>
                </a:gs>
              </a:gsLst>
              <a:lin ang="16200000" scaled="0"/>
            </a:gradFill>
            <a:ln w="9525" cap="flat" cmpd="sng" algn="ctr">
              <a:solidFill>
                <a:srgbClr val="2D8EC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39" name="Espace réservé du contenu 3">
              <a:extLst>
                <a:ext uri="{FF2B5EF4-FFF2-40B4-BE49-F238E27FC236}">
                  <a16:creationId xmlns:a16="http://schemas.microsoft.com/office/drawing/2014/main" id="{6971B920-C717-44E0-806C-2B43B41DA41B}"/>
                </a:ext>
              </a:extLst>
            </p:cNvPr>
            <p:cNvSpPr txBox="1">
              <a:spLocks/>
            </p:cNvSpPr>
            <p:nvPr/>
          </p:nvSpPr>
          <p:spPr>
            <a:xfrm>
              <a:off x="559137" y="1041079"/>
              <a:ext cx="3310295" cy="417095"/>
            </a:xfrm>
            <a:prstGeom prst="rect">
              <a:avLst/>
            </a:prstGeom>
          </p:spPr>
          <p:txBody>
            <a:bodyPr vert="horz" lIns="0" tIns="0" rIns="0" bIns="0" anchor="ctr"/>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r-FR" sz="1600" b="1" i="0" u="none" strike="noStrike" kern="1200" cap="none" spc="0" normalizeH="0" baseline="0" noProof="0" dirty="0">
                  <a:ln>
                    <a:noFill/>
                  </a:ln>
                  <a:solidFill>
                    <a:sysClr val="windowText" lastClr="000000"/>
                  </a:solidFill>
                  <a:effectLst/>
                  <a:uLnTx/>
                  <a:uFillTx/>
                  <a:latin typeface="Arial"/>
                  <a:ea typeface="+mn-ea"/>
                </a:rPr>
                <a:t>Fonctionnement de l’AS</a:t>
              </a:r>
            </a:p>
          </p:txBody>
        </p:sp>
      </p:grpSp>
    </p:spTree>
    <p:extLst>
      <p:ext uri="{BB962C8B-B14F-4D97-AF65-F5344CB8AC3E}">
        <p14:creationId xmlns:p14="http://schemas.microsoft.com/office/powerpoint/2010/main" val="3455691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A717C-FA94-4E41-AB5F-B641C54BCDE0}"/>
              </a:ext>
            </a:extLst>
          </p:cNvPr>
          <p:cNvSpPr>
            <a:spLocks noGrp="1"/>
          </p:cNvSpPr>
          <p:nvPr>
            <p:ph type="title"/>
          </p:nvPr>
        </p:nvSpPr>
        <p:spPr/>
        <p:txBody>
          <a:bodyPr/>
          <a:lstStyle/>
          <a:p>
            <a:r>
              <a:rPr lang="fr-FR" dirty="0"/>
              <a:t>Agence NATIONALE DU SPORT (ANS)</a:t>
            </a:r>
          </a:p>
        </p:txBody>
      </p:sp>
      <p:sp>
        <p:nvSpPr>
          <p:cNvPr id="4" name="Espace réservé du contenu 3">
            <a:extLst>
              <a:ext uri="{FF2B5EF4-FFF2-40B4-BE49-F238E27FC236}">
                <a16:creationId xmlns:a16="http://schemas.microsoft.com/office/drawing/2014/main" id="{6A755ABF-571C-4026-BBCB-1A0060E0068A}"/>
              </a:ext>
            </a:extLst>
          </p:cNvPr>
          <p:cNvSpPr>
            <a:spLocks noGrp="1"/>
          </p:cNvSpPr>
          <p:nvPr>
            <p:ph sz="quarter" idx="10"/>
          </p:nvPr>
        </p:nvSpPr>
        <p:spPr>
          <a:xfrm>
            <a:off x="612000" y="1119263"/>
            <a:ext cx="7920000" cy="648000"/>
          </a:xfrm>
        </p:spPr>
        <p:txBody>
          <a:bodyPr/>
          <a:lstStyle/>
          <a:p>
            <a:r>
              <a:rPr lang="fr-FR" cap="all" dirty="0"/>
              <a:t>Dossiers à constituer</a:t>
            </a:r>
          </a:p>
        </p:txBody>
      </p:sp>
      <p:sp>
        <p:nvSpPr>
          <p:cNvPr id="8" name="Espace réservé du contenu 2">
            <a:extLst>
              <a:ext uri="{FF2B5EF4-FFF2-40B4-BE49-F238E27FC236}">
                <a16:creationId xmlns:a16="http://schemas.microsoft.com/office/drawing/2014/main" id="{3485B4F7-20BB-4D86-B36B-E945487387A7}"/>
              </a:ext>
            </a:extLst>
          </p:cNvPr>
          <p:cNvSpPr>
            <a:spLocks noGrp="1"/>
          </p:cNvSpPr>
          <p:nvPr>
            <p:ph idx="1"/>
          </p:nvPr>
        </p:nvSpPr>
        <p:spPr>
          <a:xfrm>
            <a:off x="611999" y="1887754"/>
            <a:ext cx="8068361" cy="4100922"/>
          </a:xfrm>
        </p:spPr>
        <p:txBody>
          <a:bodyPr/>
          <a:lstStyle/>
          <a:p>
            <a:pPr marL="171450" indent="-171450">
              <a:buFont typeface="Arial" panose="020B0604020202020204" pitchFamily="34" charset="0"/>
              <a:buChar char="•"/>
            </a:pPr>
            <a:r>
              <a:rPr lang="fr-FR" dirty="0">
                <a:solidFill>
                  <a:schemeClr val="tx1"/>
                </a:solidFill>
              </a:rPr>
              <a:t>Bilan Prévisionnel de l’association sportive.</a:t>
            </a:r>
          </a:p>
          <a:p>
            <a:pPr marL="171450" indent="-171450">
              <a:buFont typeface="Arial" panose="020B0604020202020204" pitchFamily="34" charset="0"/>
              <a:buChar char="•"/>
            </a:pPr>
            <a:r>
              <a:rPr lang="fr-FR" dirty="0">
                <a:solidFill>
                  <a:schemeClr val="tx1"/>
                </a:solidFill>
              </a:rPr>
              <a:t>Compte financier  et bilan financier </a:t>
            </a:r>
          </a:p>
          <a:p>
            <a:pPr marL="171450" indent="-171450">
              <a:buFont typeface="Arial" panose="020B0604020202020204" pitchFamily="34" charset="0"/>
              <a:buChar char="•"/>
            </a:pPr>
            <a:r>
              <a:rPr lang="fr-FR" dirty="0">
                <a:solidFill>
                  <a:schemeClr val="tx1"/>
                </a:solidFill>
              </a:rPr>
              <a:t>de l’association sportive.</a:t>
            </a:r>
          </a:p>
          <a:p>
            <a:pPr marL="171450" indent="-171450">
              <a:buFont typeface="Arial" panose="020B0604020202020204" pitchFamily="34" charset="0"/>
              <a:buChar char="•"/>
            </a:pPr>
            <a:r>
              <a:rPr lang="fr-FR" dirty="0">
                <a:solidFill>
                  <a:schemeClr val="tx1"/>
                </a:solidFill>
              </a:rPr>
              <a:t>Déclaration et statuts déposer en préfecture de l’AS.</a:t>
            </a:r>
          </a:p>
          <a:p>
            <a:pPr marL="171450" indent="-171450">
              <a:buFont typeface="Arial" panose="020B0604020202020204" pitchFamily="34" charset="0"/>
              <a:buChar char="•"/>
            </a:pPr>
            <a:r>
              <a:rPr lang="fr-FR" dirty="0">
                <a:solidFill>
                  <a:schemeClr val="tx1"/>
                </a:solidFill>
              </a:rPr>
              <a:t>Projet de l’AS.</a:t>
            </a:r>
          </a:p>
          <a:p>
            <a:pPr marL="171450" indent="-171450">
              <a:buFont typeface="Arial" panose="020B0604020202020204" pitchFamily="34" charset="0"/>
              <a:buChar char="•"/>
            </a:pPr>
            <a:r>
              <a:rPr lang="fr-FR" dirty="0">
                <a:solidFill>
                  <a:schemeClr val="tx1"/>
                </a:solidFill>
              </a:rPr>
              <a:t>RIB</a:t>
            </a:r>
          </a:p>
          <a:p>
            <a:pPr marL="171450" indent="-171450">
              <a:buFont typeface="Arial" panose="020B0604020202020204" pitchFamily="34" charset="0"/>
              <a:buChar char="•"/>
            </a:pPr>
            <a:r>
              <a:rPr lang="fr-FR" dirty="0">
                <a:solidFill>
                  <a:schemeClr val="tx1"/>
                </a:solidFill>
              </a:rPr>
              <a:t>N° de SIRET</a:t>
            </a:r>
          </a:p>
          <a:p>
            <a:pPr marL="171450" indent="-171450">
              <a:buFont typeface="Arial" panose="020B0604020202020204" pitchFamily="34" charset="0"/>
              <a:buChar char="•"/>
            </a:pPr>
            <a:r>
              <a:rPr lang="fr-FR" dirty="0">
                <a:solidFill>
                  <a:schemeClr val="tx1"/>
                </a:solidFill>
              </a:rPr>
              <a:t>Dépôt des dossiers à faire sur compteasso.associations.gouv.fr en y joignant l’ensemble des pièces.  </a:t>
            </a:r>
          </a:p>
          <a:p>
            <a:pPr marL="171450" indent="-171450">
              <a:buFont typeface="Arial" panose="020B0604020202020204" pitchFamily="34" charset="0"/>
              <a:buChar char="•"/>
            </a:pPr>
            <a:r>
              <a:rPr lang="fr-FR" dirty="0">
                <a:solidFill>
                  <a:schemeClr val="tx1"/>
                </a:solidFill>
              </a:rPr>
              <a:t>Les AS peuvent utiliser le tutoriel fait par le SR sur l’utilisation et dépôt du dossier sur le compte Asso.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dirty="0"/>
          </a:p>
        </p:txBody>
      </p:sp>
    </p:spTree>
    <p:extLst>
      <p:ext uri="{BB962C8B-B14F-4D97-AF65-F5344CB8AC3E}">
        <p14:creationId xmlns:p14="http://schemas.microsoft.com/office/powerpoint/2010/main" val="755541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263A5-44B4-41E9-B5E7-9C971AEF7503}"/>
              </a:ext>
            </a:extLst>
          </p:cNvPr>
          <p:cNvSpPr>
            <a:spLocks noGrp="1"/>
          </p:cNvSpPr>
          <p:nvPr>
            <p:ph type="title"/>
          </p:nvPr>
        </p:nvSpPr>
        <p:spPr/>
        <p:txBody>
          <a:bodyPr/>
          <a:lstStyle/>
          <a:p>
            <a:r>
              <a:rPr lang="fr-FR" dirty="0"/>
              <a:t>Agence NATIONALE DU SPORT (ANS)</a:t>
            </a:r>
          </a:p>
        </p:txBody>
      </p:sp>
      <p:sp>
        <p:nvSpPr>
          <p:cNvPr id="3" name="Espace réservé du contenu 2">
            <a:extLst>
              <a:ext uri="{FF2B5EF4-FFF2-40B4-BE49-F238E27FC236}">
                <a16:creationId xmlns:a16="http://schemas.microsoft.com/office/drawing/2014/main" id="{7D29E7F0-8E7B-49F8-B11D-67658963BA7E}"/>
              </a:ext>
            </a:extLst>
          </p:cNvPr>
          <p:cNvSpPr>
            <a:spLocks noGrp="1"/>
          </p:cNvSpPr>
          <p:nvPr>
            <p:ph idx="1"/>
          </p:nvPr>
        </p:nvSpPr>
        <p:spPr>
          <a:xfrm>
            <a:off x="612000" y="2548695"/>
            <a:ext cx="8235786" cy="1447005"/>
          </a:xfrm>
        </p:spPr>
        <p:txBody>
          <a:bodyPr/>
          <a:lstStyle/>
          <a:p>
            <a:pPr marL="171450" indent="-171450">
              <a:buFont typeface="Arial" panose="020B0604020202020204" pitchFamily="34" charset="0"/>
              <a:buChar char="•"/>
            </a:pPr>
            <a:r>
              <a:rPr lang="fr-FR" sz="1200" dirty="0">
                <a:solidFill>
                  <a:schemeClr val="tx1"/>
                </a:solidFill>
              </a:rPr>
              <a:t>Suivi des dossiers des A	S est fait conjointement par les services UNSS.</a:t>
            </a:r>
          </a:p>
          <a:p>
            <a:pPr marL="171450" indent="-171450">
              <a:buFont typeface="Arial" panose="020B0604020202020204" pitchFamily="34" charset="0"/>
              <a:buChar char="•"/>
            </a:pPr>
            <a:r>
              <a:rPr lang="fr-FR" sz="1200" dirty="0">
                <a:solidFill>
                  <a:schemeClr val="tx1"/>
                </a:solidFill>
              </a:rPr>
              <a:t>Afin que les dossiers déposés soient conformes et complets</a:t>
            </a:r>
          </a:p>
          <a:p>
            <a:pPr marL="171450" indent="-171450">
              <a:buFont typeface="Arial" panose="020B0604020202020204" pitchFamily="34" charset="0"/>
              <a:buChar char="•"/>
            </a:pPr>
            <a:r>
              <a:rPr lang="fr-FR" sz="1200" dirty="0">
                <a:solidFill>
                  <a:schemeClr val="tx1"/>
                </a:solidFill>
              </a:rPr>
              <a:t>L’Instruction et classement des dossiers est faite par les services UNSS (SD ET SR ).</a:t>
            </a:r>
          </a:p>
          <a:p>
            <a:pPr marL="171450" indent="-171450">
              <a:buFont typeface="Arial" panose="020B0604020202020204" pitchFamily="34" charset="0"/>
              <a:buChar char="•"/>
            </a:pPr>
            <a:r>
              <a:rPr lang="fr-FR" sz="1200" dirty="0">
                <a:solidFill>
                  <a:schemeClr val="tx1"/>
                </a:solidFill>
              </a:rPr>
              <a:t>A partir d’une grille d’évaluation nationale. </a:t>
            </a:r>
          </a:p>
          <a:p>
            <a:endParaRPr lang="fr-FR" sz="1200" dirty="0"/>
          </a:p>
          <a:p>
            <a:endParaRPr lang="fr-FR" dirty="0"/>
          </a:p>
        </p:txBody>
      </p:sp>
      <p:sp>
        <p:nvSpPr>
          <p:cNvPr id="4" name="Espace réservé du contenu 3">
            <a:extLst>
              <a:ext uri="{FF2B5EF4-FFF2-40B4-BE49-F238E27FC236}">
                <a16:creationId xmlns:a16="http://schemas.microsoft.com/office/drawing/2014/main" id="{4177D3C4-E0F7-4C47-AE05-B790CE34C855}"/>
              </a:ext>
            </a:extLst>
          </p:cNvPr>
          <p:cNvSpPr>
            <a:spLocks noGrp="1"/>
          </p:cNvSpPr>
          <p:nvPr>
            <p:ph sz="quarter" idx="10"/>
          </p:nvPr>
        </p:nvSpPr>
        <p:spPr>
          <a:xfrm>
            <a:off x="612000" y="1867394"/>
            <a:ext cx="7920000" cy="648000"/>
          </a:xfrm>
        </p:spPr>
        <p:txBody>
          <a:bodyPr/>
          <a:lstStyle/>
          <a:p>
            <a:r>
              <a:rPr lang="fr-FR" dirty="0"/>
              <a:t>INSTRUCTION DES DOSSIERS</a:t>
            </a:r>
          </a:p>
        </p:txBody>
      </p:sp>
      <p:sp>
        <p:nvSpPr>
          <p:cNvPr id="5" name="Espace réservé du contenu 3">
            <a:extLst>
              <a:ext uri="{FF2B5EF4-FFF2-40B4-BE49-F238E27FC236}">
                <a16:creationId xmlns:a16="http://schemas.microsoft.com/office/drawing/2014/main" id="{302A0D6D-076F-4D87-ABFC-E6FA0B0F0530}"/>
              </a:ext>
            </a:extLst>
          </p:cNvPr>
          <p:cNvSpPr txBox="1">
            <a:spLocks/>
          </p:cNvSpPr>
          <p:nvPr/>
        </p:nvSpPr>
        <p:spPr>
          <a:xfrm>
            <a:off x="612000" y="4454766"/>
            <a:ext cx="7920000" cy="422051"/>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DECISION DE FINANCEMENT :</a:t>
            </a:r>
          </a:p>
        </p:txBody>
      </p:sp>
      <p:sp>
        <p:nvSpPr>
          <p:cNvPr id="7" name="ZoneTexte 6">
            <a:extLst>
              <a:ext uri="{FF2B5EF4-FFF2-40B4-BE49-F238E27FC236}">
                <a16:creationId xmlns:a16="http://schemas.microsoft.com/office/drawing/2014/main" id="{2ADA29AA-20B6-4E3E-8442-49AF9467AD14}"/>
              </a:ext>
            </a:extLst>
          </p:cNvPr>
          <p:cNvSpPr txBox="1"/>
          <p:nvPr/>
        </p:nvSpPr>
        <p:spPr>
          <a:xfrm>
            <a:off x="521848" y="4886744"/>
            <a:ext cx="7321386" cy="461665"/>
          </a:xfrm>
          <a:prstGeom prst="rect">
            <a:avLst/>
          </a:prstGeom>
          <a:noFill/>
        </p:spPr>
        <p:txBody>
          <a:bodyPr wrap="square">
            <a:spAutoFit/>
          </a:bodyPr>
          <a:lstStyle/>
          <a:p>
            <a:r>
              <a:rPr lang="fr-FR" sz="1200" b="1" cap="all" dirty="0">
                <a:cs typeface="Calibri" panose="020F0502020204030204" pitchFamily="34" charset="0"/>
              </a:rPr>
              <a:t>Comité de pilotage étudie l’ensemble des dossiers nationaux pour proposition définitive des dossiers retenus à l’ANS.</a:t>
            </a:r>
          </a:p>
        </p:txBody>
      </p:sp>
    </p:spTree>
    <p:extLst>
      <p:ext uri="{BB962C8B-B14F-4D97-AF65-F5344CB8AC3E}">
        <p14:creationId xmlns:p14="http://schemas.microsoft.com/office/powerpoint/2010/main" val="195024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5B08D-82D4-4BA1-AE89-D5142DBD366F}"/>
              </a:ext>
            </a:extLst>
          </p:cNvPr>
          <p:cNvSpPr>
            <a:spLocks noGrp="1"/>
          </p:cNvSpPr>
          <p:nvPr>
            <p:ph type="title"/>
          </p:nvPr>
        </p:nvSpPr>
        <p:spPr/>
        <p:txBody>
          <a:bodyPr/>
          <a:lstStyle/>
          <a:p>
            <a:r>
              <a:rPr lang="fr-FR" dirty="0"/>
              <a:t>Fonds de solidarité</a:t>
            </a:r>
          </a:p>
        </p:txBody>
      </p:sp>
      <p:sp>
        <p:nvSpPr>
          <p:cNvPr id="3" name="Espace réservé du contenu 2">
            <a:extLst>
              <a:ext uri="{FF2B5EF4-FFF2-40B4-BE49-F238E27FC236}">
                <a16:creationId xmlns:a16="http://schemas.microsoft.com/office/drawing/2014/main" id="{F6F994FC-714C-4740-8D6C-F86DF016EF3F}"/>
              </a:ext>
            </a:extLst>
          </p:cNvPr>
          <p:cNvSpPr>
            <a:spLocks noGrp="1"/>
          </p:cNvSpPr>
          <p:nvPr>
            <p:ph idx="1"/>
          </p:nvPr>
        </p:nvSpPr>
        <p:spPr>
          <a:xfrm>
            <a:off x="612000" y="1476260"/>
            <a:ext cx="7920000" cy="2156627"/>
          </a:xfrm>
        </p:spPr>
        <p:txBody>
          <a:bodyPr/>
          <a:lstStyle/>
          <a:p>
            <a:r>
              <a:rPr lang="fr-FR" dirty="0"/>
              <a:t>Sur les 7 dossiers (dont 6 du nord) présentés par l’ensemble des services UNSS de l’Académie, 3 ont été retenus par la Direction Nationale :</a:t>
            </a:r>
          </a:p>
          <a:p>
            <a:pPr marL="534988" indent="-173038">
              <a:buFont typeface="+mj-lt"/>
              <a:buAutoNum type="arabicPeriod"/>
            </a:pPr>
            <a:r>
              <a:rPr lang="fr-FR" dirty="0"/>
              <a:t>Lycée Gambetta Tourcoing : 1000 €</a:t>
            </a:r>
          </a:p>
          <a:p>
            <a:pPr marL="534988" indent="-173038">
              <a:buFont typeface="+mj-lt"/>
              <a:buAutoNum type="arabicPeriod"/>
            </a:pPr>
            <a:r>
              <a:rPr lang="fr-FR" dirty="0"/>
              <a:t>Cité des Nerviens Bavay : 1000 €</a:t>
            </a:r>
          </a:p>
          <a:p>
            <a:pPr marL="534988" indent="-173038">
              <a:buFont typeface="+mj-lt"/>
              <a:buAutoNum type="arabicPeriod"/>
            </a:pPr>
            <a:r>
              <a:rPr lang="fr-FR" dirty="0"/>
              <a:t>Collège Desrousseaux Armentières : 1000 €</a:t>
            </a:r>
          </a:p>
          <a:p>
            <a:pPr>
              <a:tabLst>
                <a:tab pos="444500" algn="l"/>
              </a:tabLst>
            </a:pPr>
            <a:r>
              <a:rPr lang="fr-FR" dirty="0"/>
              <a:t>Actuellement nous sommes en attente de la confirmation.</a:t>
            </a:r>
          </a:p>
        </p:txBody>
      </p:sp>
      <p:sp>
        <p:nvSpPr>
          <p:cNvPr id="4" name="Espace réservé du contenu 3">
            <a:extLst>
              <a:ext uri="{FF2B5EF4-FFF2-40B4-BE49-F238E27FC236}">
                <a16:creationId xmlns:a16="http://schemas.microsoft.com/office/drawing/2014/main" id="{316287E4-D296-42B1-93AB-EF1749069490}"/>
              </a:ext>
            </a:extLst>
          </p:cNvPr>
          <p:cNvSpPr>
            <a:spLocks noGrp="1"/>
          </p:cNvSpPr>
          <p:nvPr>
            <p:ph sz="quarter" idx="10"/>
          </p:nvPr>
        </p:nvSpPr>
        <p:spPr>
          <a:xfrm>
            <a:off x="612000" y="1009650"/>
            <a:ext cx="7920000" cy="431972"/>
          </a:xfrm>
        </p:spPr>
        <p:txBody>
          <a:bodyPr/>
          <a:lstStyle/>
          <a:p>
            <a:r>
              <a:rPr lang="fr-FR" dirty="0"/>
              <a:t>Fonds de Solidarité Direction Nationale</a:t>
            </a:r>
          </a:p>
        </p:txBody>
      </p:sp>
      <p:sp>
        <p:nvSpPr>
          <p:cNvPr id="5" name="Espace réservé du contenu 3">
            <a:extLst>
              <a:ext uri="{FF2B5EF4-FFF2-40B4-BE49-F238E27FC236}">
                <a16:creationId xmlns:a16="http://schemas.microsoft.com/office/drawing/2014/main" id="{77D74BCE-889E-499E-8DD5-DB840461E7A3}"/>
              </a:ext>
            </a:extLst>
          </p:cNvPr>
          <p:cNvSpPr txBox="1">
            <a:spLocks/>
          </p:cNvSpPr>
          <p:nvPr/>
        </p:nvSpPr>
        <p:spPr>
          <a:xfrm>
            <a:off x="612000" y="3632887"/>
            <a:ext cx="7920000" cy="431972"/>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Fonds de Solidarité Service Départemental</a:t>
            </a:r>
          </a:p>
        </p:txBody>
      </p:sp>
      <p:sp>
        <p:nvSpPr>
          <p:cNvPr id="6" name="Espace réservé du contenu 2">
            <a:extLst>
              <a:ext uri="{FF2B5EF4-FFF2-40B4-BE49-F238E27FC236}">
                <a16:creationId xmlns:a16="http://schemas.microsoft.com/office/drawing/2014/main" id="{8337CD2D-754D-46CF-9186-32C6F141C43D}"/>
              </a:ext>
            </a:extLst>
          </p:cNvPr>
          <p:cNvSpPr txBox="1">
            <a:spLocks/>
          </p:cNvSpPr>
          <p:nvPr/>
        </p:nvSpPr>
        <p:spPr>
          <a:xfrm>
            <a:off x="612000" y="4066778"/>
            <a:ext cx="7920000" cy="735882"/>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Une enveloppe de 6000 € est prévue par le Service départemental, la répartition sera connue vers le mois d’octobre.</a:t>
            </a:r>
          </a:p>
        </p:txBody>
      </p:sp>
    </p:spTree>
    <p:extLst>
      <p:ext uri="{BB962C8B-B14F-4D97-AF65-F5344CB8AC3E}">
        <p14:creationId xmlns:p14="http://schemas.microsoft.com/office/powerpoint/2010/main" val="372121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597FA-0758-4339-9BB3-27E977FB6E7B}"/>
              </a:ext>
            </a:extLst>
          </p:cNvPr>
          <p:cNvSpPr>
            <a:spLocks noGrp="1"/>
          </p:cNvSpPr>
          <p:nvPr>
            <p:ph type="title"/>
          </p:nvPr>
        </p:nvSpPr>
        <p:spPr/>
        <p:txBody>
          <a:bodyPr/>
          <a:lstStyle/>
          <a:p>
            <a:r>
              <a:rPr lang="fr-FR" dirty="0"/>
              <a:t>REMBOURSEMENT DES AS PAR LE SD</a:t>
            </a:r>
          </a:p>
        </p:txBody>
      </p:sp>
      <p:sp>
        <p:nvSpPr>
          <p:cNvPr id="3" name="Espace réservé du contenu 3">
            <a:extLst>
              <a:ext uri="{FF2B5EF4-FFF2-40B4-BE49-F238E27FC236}">
                <a16:creationId xmlns:a16="http://schemas.microsoft.com/office/drawing/2014/main" id="{1A389B86-E968-463A-833D-9C135588272A}"/>
              </a:ext>
            </a:extLst>
          </p:cNvPr>
          <p:cNvSpPr txBox="1">
            <a:spLocks/>
          </p:cNvSpPr>
          <p:nvPr/>
        </p:nvSpPr>
        <p:spPr>
          <a:xfrm>
            <a:off x="612000" y="1009650"/>
            <a:ext cx="7920000" cy="324000"/>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Modalités de remboursement</a:t>
            </a:r>
          </a:p>
        </p:txBody>
      </p:sp>
      <p:pic>
        <p:nvPicPr>
          <p:cNvPr id="9" name="Image 8">
            <a:extLst>
              <a:ext uri="{FF2B5EF4-FFF2-40B4-BE49-F238E27FC236}">
                <a16:creationId xmlns:a16="http://schemas.microsoft.com/office/drawing/2014/main" id="{A7201154-AD4D-43FE-A34E-D99E9B4523C1}"/>
              </a:ext>
            </a:extLst>
          </p:cNvPr>
          <p:cNvPicPr>
            <a:picLocks noChangeAspect="1"/>
          </p:cNvPicPr>
          <p:nvPr/>
        </p:nvPicPr>
        <p:blipFill>
          <a:blip r:embed="rId3"/>
          <a:stretch>
            <a:fillRect/>
          </a:stretch>
        </p:blipFill>
        <p:spPr>
          <a:xfrm>
            <a:off x="565350" y="1344847"/>
            <a:ext cx="7030588" cy="4967721"/>
          </a:xfrm>
          <a:prstGeom prst="rect">
            <a:avLst/>
          </a:prstGeom>
        </p:spPr>
      </p:pic>
    </p:spTree>
    <p:extLst>
      <p:ext uri="{BB962C8B-B14F-4D97-AF65-F5344CB8AC3E}">
        <p14:creationId xmlns:p14="http://schemas.microsoft.com/office/powerpoint/2010/main" val="402071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597FA-0758-4339-9BB3-27E977FB6E7B}"/>
              </a:ext>
            </a:extLst>
          </p:cNvPr>
          <p:cNvSpPr>
            <a:spLocks noGrp="1"/>
          </p:cNvSpPr>
          <p:nvPr>
            <p:ph type="title"/>
          </p:nvPr>
        </p:nvSpPr>
        <p:spPr/>
        <p:txBody>
          <a:bodyPr/>
          <a:lstStyle/>
          <a:p>
            <a:r>
              <a:rPr lang="fr-FR" dirty="0"/>
              <a:t>REMBOURSEMENT DES AS PAR LE SD</a:t>
            </a:r>
          </a:p>
        </p:txBody>
      </p:sp>
      <p:sp>
        <p:nvSpPr>
          <p:cNvPr id="3" name="Espace réservé du contenu 3">
            <a:extLst>
              <a:ext uri="{FF2B5EF4-FFF2-40B4-BE49-F238E27FC236}">
                <a16:creationId xmlns:a16="http://schemas.microsoft.com/office/drawing/2014/main" id="{1A389B86-E968-463A-833D-9C135588272A}"/>
              </a:ext>
            </a:extLst>
          </p:cNvPr>
          <p:cNvSpPr txBox="1">
            <a:spLocks/>
          </p:cNvSpPr>
          <p:nvPr/>
        </p:nvSpPr>
        <p:spPr>
          <a:xfrm>
            <a:off x="612000" y="1009650"/>
            <a:ext cx="7920000" cy="324000"/>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Modalités de remboursement</a:t>
            </a:r>
          </a:p>
        </p:txBody>
      </p:sp>
      <p:pic>
        <p:nvPicPr>
          <p:cNvPr id="5" name="Image 4">
            <a:extLst>
              <a:ext uri="{FF2B5EF4-FFF2-40B4-BE49-F238E27FC236}">
                <a16:creationId xmlns:a16="http://schemas.microsoft.com/office/drawing/2014/main" id="{D4BCFB06-47BB-4C61-8D5E-E6AED7DAF5D4}"/>
              </a:ext>
            </a:extLst>
          </p:cNvPr>
          <p:cNvPicPr>
            <a:picLocks noChangeAspect="1"/>
          </p:cNvPicPr>
          <p:nvPr/>
        </p:nvPicPr>
        <p:blipFill>
          <a:blip r:embed="rId3"/>
          <a:stretch>
            <a:fillRect/>
          </a:stretch>
        </p:blipFill>
        <p:spPr>
          <a:xfrm>
            <a:off x="612000" y="1460249"/>
            <a:ext cx="7781925" cy="4105275"/>
          </a:xfrm>
          <a:prstGeom prst="rect">
            <a:avLst/>
          </a:prstGeom>
        </p:spPr>
      </p:pic>
    </p:spTree>
    <p:extLst>
      <p:ext uri="{BB962C8B-B14F-4D97-AF65-F5344CB8AC3E}">
        <p14:creationId xmlns:p14="http://schemas.microsoft.com/office/powerpoint/2010/main" val="208484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597FA-0758-4339-9BB3-27E977FB6E7B}"/>
              </a:ext>
            </a:extLst>
          </p:cNvPr>
          <p:cNvSpPr>
            <a:spLocks noGrp="1"/>
          </p:cNvSpPr>
          <p:nvPr>
            <p:ph type="title"/>
          </p:nvPr>
        </p:nvSpPr>
        <p:spPr>
          <a:xfrm>
            <a:off x="515748" y="348461"/>
            <a:ext cx="7920000" cy="324000"/>
          </a:xfrm>
        </p:spPr>
        <p:txBody>
          <a:bodyPr/>
          <a:lstStyle/>
          <a:p>
            <a:r>
              <a:rPr lang="fr-FR" dirty="0"/>
              <a:t>REMBOURSEMENT DES AS PAR LE SD</a:t>
            </a:r>
          </a:p>
        </p:txBody>
      </p:sp>
      <p:pic>
        <p:nvPicPr>
          <p:cNvPr id="3" name="Image 2" descr="Une image contenant dessin, signe&#10;&#10;Description générée automatiquement">
            <a:extLst>
              <a:ext uri="{FF2B5EF4-FFF2-40B4-BE49-F238E27FC236}">
                <a16:creationId xmlns:a16="http://schemas.microsoft.com/office/drawing/2014/main" id="{9DE300E5-2F5B-4EE4-A47D-65D42874CB5F}"/>
              </a:ext>
            </a:extLst>
          </p:cNvPr>
          <p:cNvPicPr>
            <a:picLocks noChangeAspect="1"/>
          </p:cNvPicPr>
          <p:nvPr/>
        </p:nvPicPr>
        <p:blipFill>
          <a:blip r:embed="rId2"/>
          <a:stretch>
            <a:fillRect/>
          </a:stretch>
        </p:blipFill>
        <p:spPr>
          <a:xfrm>
            <a:off x="7162802" y="1130082"/>
            <a:ext cx="898154" cy="635772"/>
          </a:xfrm>
          <a:prstGeom prst="rect">
            <a:avLst/>
          </a:prstGeom>
        </p:spPr>
      </p:pic>
      <p:sp>
        <p:nvSpPr>
          <p:cNvPr id="7" name="Espace réservé du contenu 2">
            <a:extLst>
              <a:ext uri="{FF2B5EF4-FFF2-40B4-BE49-F238E27FC236}">
                <a16:creationId xmlns:a16="http://schemas.microsoft.com/office/drawing/2014/main" id="{79FBCFD9-E603-48B7-AFBA-90E512F48E23}"/>
              </a:ext>
            </a:extLst>
          </p:cNvPr>
          <p:cNvSpPr>
            <a:spLocks noGrp="1"/>
          </p:cNvSpPr>
          <p:nvPr>
            <p:ph idx="1"/>
          </p:nvPr>
        </p:nvSpPr>
        <p:spPr>
          <a:xfrm>
            <a:off x="6509750" y="1923242"/>
            <a:ext cx="2380720" cy="1023473"/>
          </a:xfrm>
        </p:spPr>
        <p:txBody>
          <a:bodyPr/>
          <a:lstStyle/>
          <a:p>
            <a:pPr algn="just"/>
            <a:r>
              <a:rPr lang="fr-FR" cap="none" dirty="0">
                <a:solidFill>
                  <a:srgbClr val="FF0000"/>
                </a:solidFill>
              </a:rPr>
              <a:t> Attention ! Les modalités de remboursement ont changé ainsi que la feuille de remboursement. Seule la feuille 2020 sera prise en compte pour être remboursé.</a:t>
            </a:r>
          </a:p>
        </p:txBody>
      </p:sp>
      <p:sp>
        <p:nvSpPr>
          <p:cNvPr id="5" name="Rectangle 4">
            <a:extLst>
              <a:ext uri="{FF2B5EF4-FFF2-40B4-BE49-F238E27FC236}">
                <a16:creationId xmlns:a16="http://schemas.microsoft.com/office/drawing/2014/main" id="{4CB56841-FF21-4E5A-87F8-43EFB1D43B89}"/>
              </a:ext>
            </a:extLst>
          </p:cNvPr>
          <p:cNvSpPr/>
          <p:nvPr/>
        </p:nvSpPr>
        <p:spPr>
          <a:xfrm>
            <a:off x="6384758" y="1008001"/>
            <a:ext cx="2646947" cy="190496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C800CEE-2E5A-49A1-BCD1-07FF4247B467}"/>
              </a:ext>
            </a:extLst>
          </p:cNvPr>
          <p:cNvPicPr>
            <a:picLocks noChangeAspect="1"/>
          </p:cNvPicPr>
          <p:nvPr/>
        </p:nvPicPr>
        <p:blipFill>
          <a:blip r:embed="rId3"/>
          <a:stretch>
            <a:fillRect/>
          </a:stretch>
        </p:blipFill>
        <p:spPr>
          <a:xfrm>
            <a:off x="253530" y="882316"/>
            <a:ext cx="5995031" cy="5406562"/>
          </a:xfrm>
          <a:prstGeom prst="rect">
            <a:avLst/>
          </a:prstGeom>
          <a:ln w="25400">
            <a:solidFill>
              <a:schemeClr val="accent1"/>
            </a:solidFill>
          </a:ln>
        </p:spPr>
      </p:pic>
    </p:spTree>
    <p:extLst>
      <p:ext uri="{BB962C8B-B14F-4D97-AF65-F5344CB8AC3E}">
        <p14:creationId xmlns:p14="http://schemas.microsoft.com/office/powerpoint/2010/main" val="141683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55197-E9C6-4B1D-8328-4F04160E0AC5}"/>
              </a:ext>
            </a:extLst>
          </p:cNvPr>
          <p:cNvSpPr>
            <a:spLocks noGrp="1"/>
          </p:cNvSpPr>
          <p:nvPr>
            <p:ph type="title"/>
          </p:nvPr>
        </p:nvSpPr>
        <p:spPr/>
        <p:txBody>
          <a:bodyPr/>
          <a:lstStyle/>
          <a:p>
            <a:r>
              <a:rPr lang="fr-FR" dirty="0"/>
              <a:t>Journée nationale du sport scolaire</a:t>
            </a:r>
          </a:p>
        </p:txBody>
      </p:sp>
      <p:sp>
        <p:nvSpPr>
          <p:cNvPr id="3" name="Espace réservé du contenu 2">
            <a:extLst>
              <a:ext uri="{FF2B5EF4-FFF2-40B4-BE49-F238E27FC236}">
                <a16:creationId xmlns:a16="http://schemas.microsoft.com/office/drawing/2014/main" id="{D716492F-08DA-452F-B00B-A74507C1B364}"/>
              </a:ext>
            </a:extLst>
          </p:cNvPr>
          <p:cNvSpPr>
            <a:spLocks noGrp="1"/>
          </p:cNvSpPr>
          <p:nvPr>
            <p:ph idx="1"/>
          </p:nvPr>
        </p:nvSpPr>
        <p:spPr>
          <a:xfrm>
            <a:off x="500755" y="2673544"/>
            <a:ext cx="7920000" cy="805846"/>
          </a:xfrm>
        </p:spPr>
        <p:txBody>
          <a:bodyPr/>
          <a:lstStyle/>
          <a:p>
            <a:r>
              <a:rPr lang="fr-FR" sz="1400" dirty="0"/>
              <a:t>Le Thème de la journée sera :</a:t>
            </a:r>
          </a:p>
          <a:p>
            <a:pPr algn="ctr"/>
            <a:r>
              <a:rPr lang="fr-FR" sz="1400" dirty="0"/>
              <a:t>« LA Santé et la reprise d’activité physique »</a:t>
            </a:r>
          </a:p>
        </p:txBody>
      </p:sp>
      <p:sp>
        <p:nvSpPr>
          <p:cNvPr id="4" name="Espace réservé du contenu 3">
            <a:extLst>
              <a:ext uri="{FF2B5EF4-FFF2-40B4-BE49-F238E27FC236}">
                <a16:creationId xmlns:a16="http://schemas.microsoft.com/office/drawing/2014/main" id="{BF8E8566-4576-4EBF-954C-7B0AA0E94DA8}"/>
              </a:ext>
            </a:extLst>
          </p:cNvPr>
          <p:cNvSpPr>
            <a:spLocks noGrp="1"/>
          </p:cNvSpPr>
          <p:nvPr>
            <p:ph sz="quarter" idx="10"/>
          </p:nvPr>
        </p:nvSpPr>
        <p:spPr>
          <a:xfrm>
            <a:off x="612000" y="1009650"/>
            <a:ext cx="7920000" cy="423365"/>
          </a:xfrm>
        </p:spPr>
        <p:txBody>
          <a:bodyPr/>
          <a:lstStyle/>
          <a:p>
            <a:r>
              <a:rPr lang="fr-FR" dirty="0"/>
              <a:t>Mercredi 23 septembre 2020</a:t>
            </a:r>
          </a:p>
        </p:txBody>
      </p:sp>
      <p:sp>
        <p:nvSpPr>
          <p:cNvPr id="5" name="Espace réservé du contenu 2">
            <a:extLst>
              <a:ext uri="{FF2B5EF4-FFF2-40B4-BE49-F238E27FC236}">
                <a16:creationId xmlns:a16="http://schemas.microsoft.com/office/drawing/2014/main" id="{5B8CAC7E-AF58-4165-8988-0B5F1FCD8332}"/>
              </a:ext>
            </a:extLst>
          </p:cNvPr>
          <p:cNvSpPr txBox="1">
            <a:spLocks/>
          </p:cNvSpPr>
          <p:nvPr/>
        </p:nvSpPr>
        <p:spPr>
          <a:xfrm>
            <a:off x="500755" y="3809999"/>
            <a:ext cx="7920000" cy="1630005"/>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dirty="0">
                <a:solidFill>
                  <a:schemeClr val="tx1"/>
                </a:solidFill>
              </a:rPr>
              <a:t>Le service départemental vous propose :</a:t>
            </a:r>
          </a:p>
          <a:p>
            <a:pPr algn="ctr"/>
            <a:r>
              <a:rPr lang="fr-FR" sz="1400" dirty="0">
                <a:solidFill>
                  <a:schemeClr val="tx1"/>
                </a:solidFill>
              </a:rPr>
              <a:t>« une flash mob»</a:t>
            </a:r>
          </a:p>
          <a:p>
            <a:pPr algn="ctr"/>
            <a:endParaRPr lang="fr-FR" sz="1400" dirty="0">
              <a:solidFill>
                <a:schemeClr val="tx1"/>
              </a:solidFill>
            </a:endParaRPr>
          </a:p>
        </p:txBody>
      </p:sp>
      <p:pic>
        <p:nvPicPr>
          <p:cNvPr id="7" name="Image 6" descr="Une image contenant alimentation, signe, fruit&#10;&#10;Description générée automatiquement">
            <a:extLst>
              <a:ext uri="{FF2B5EF4-FFF2-40B4-BE49-F238E27FC236}">
                <a16:creationId xmlns:a16="http://schemas.microsoft.com/office/drawing/2014/main" id="{13763A13-BC73-405D-8873-89B2133BE280}"/>
              </a:ext>
            </a:extLst>
          </p:cNvPr>
          <p:cNvPicPr>
            <a:picLocks noChangeAspect="1"/>
          </p:cNvPicPr>
          <p:nvPr/>
        </p:nvPicPr>
        <p:blipFill>
          <a:blip r:embed="rId2"/>
          <a:stretch>
            <a:fillRect/>
          </a:stretch>
        </p:blipFill>
        <p:spPr>
          <a:xfrm>
            <a:off x="6046781" y="1221332"/>
            <a:ext cx="1731264" cy="1450848"/>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3234C2C3-160C-4B4B-B82C-94F68E0B6963}"/>
              </a:ext>
            </a:extLst>
          </p:cNvPr>
          <p:cNvPicPr>
            <a:picLocks noChangeAspect="1"/>
          </p:cNvPicPr>
          <p:nvPr/>
        </p:nvPicPr>
        <p:blipFill>
          <a:blip r:embed="rId3"/>
          <a:stretch>
            <a:fillRect/>
          </a:stretch>
        </p:blipFill>
        <p:spPr>
          <a:xfrm>
            <a:off x="2630905" y="1358496"/>
            <a:ext cx="2532510" cy="903151"/>
          </a:xfrm>
          <a:prstGeom prst="rect">
            <a:avLst/>
          </a:prstGeom>
        </p:spPr>
      </p:pic>
    </p:spTree>
    <p:extLst>
      <p:ext uri="{BB962C8B-B14F-4D97-AF65-F5344CB8AC3E}">
        <p14:creationId xmlns:p14="http://schemas.microsoft.com/office/powerpoint/2010/main" val="813104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C7B8F-F690-4D5B-AB81-7D49E9C2C689}"/>
              </a:ext>
            </a:extLst>
          </p:cNvPr>
          <p:cNvSpPr>
            <a:spLocks noGrp="1"/>
          </p:cNvSpPr>
          <p:nvPr>
            <p:ph type="title"/>
          </p:nvPr>
        </p:nvSpPr>
        <p:spPr/>
        <p:txBody>
          <a:bodyPr/>
          <a:lstStyle/>
          <a:p>
            <a:r>
              <a:rPr lang="fr-FR" dirty="0"/>
              <a:t>HAND 4X4</a:t>
            </a:r>
          </a:p>
        </p:txBody>
      </p:sp>
      <p:sp>
        <p:nvSpPr>
          <p:cNvPr id="4" name="Espace réservé du contenu 3">
            <a:extLst>
              <a:ext uri="{FF2B5EF4-FFF2-40B4-BE49-F238E27FC236}">
                <a16:creationId xmlns:a16="http://schemas.microsoft.com/office/drawing/2014/main" id="{35DFF072-BDA7-43FC-85DC-6D752B3D8439}"/>
              </a:ext>
            </a:extLst>
          </p:cNvPr>
          <p:cNvSpPr>
            <a:spLocks noGrp="1"/>
          </p:cNvSpPr>
          <p:nvPr>
            <p:ph sz="quarter" idx="10"/>
          </p:nvPr>
        </p:nvSpPr>
        <p:spPr>
          <a:xfrm>
            <a:off x="619911" y="1267556"/>
            <a:ext cx="7920000" cy="383015"/>
          </a:xfrm>
        </p:spPr>
        <p:txBody>
          <a:bodyPr/>
          <a:lstStyle/>
          <a:p>
            <a:r>
              <a:rPr lang="fr-FR" cap="all" dirty="0" err="1"/>
              <a:t>presentation</a:t>
            </a:r>
            <a:endParaRPr lang="fr-FR" cap="all" dirty="0"/>
          </a:p>
        </p:txBody>
      </p:sp>
      <p:pic>
        <p:nvPicPr>
          <p:cNvPr id="6" name="Image 5">
            <a:extLst>
              <a:ext uri="{FF2B5EF4-FFF2-40B4-BE49-F238E27FC236}">
                <a16:creationId xmlns:a16="http://schemas.microsoft.com/office/drawing/2014/main" id="{B1746346-809F-49E9-8E85-9CF564F73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168" y="41836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6056C8EC-933C-4D9D-8820-E1E679739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268" y="423638"/>
            <a:ext cx="1943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60EB5CDA-08FB-4CBE-93D7-9B117CAB4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390" y="222646"/>
            <a:ext cx="11382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F5FA4677-2FA8-4808-9FC2-D89575F97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878" y="215044"/>
            <a:ext cx="10525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Une image contenant signe&#10;&#10;Description générée automatiquement">
            <a:extLst>
              <a:ext uri="{FF2B5EF4-FFF2-40B4-BE49-F238E27FC236}">
                <a16:creationId xmlns:a16="http://schemas.microsoft.com/office/drawing/2014/main" id="{15E315A9-440D-44B6-8545-C3DC1E2D8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631" y="1126910"/>
            <a:ext cx="1488052" cy="9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8A523C7-E8F3-498C-9893-C4C07DFD9EA6}"/>
              </a:ext>
            </a:extLst>
          </p:cNvPr>
          <p:cNvSpPr>
            <a:spLocks noChangeArrowheads="1"/>
          </p:cNvSpPr>
          <p:nvPr/>
        </p:nvSpPr>
        <p:spPr bwMode="auto">
          <a:xfrm>
            <a:off x="437330" y="1650571"/>
            <a:ext cx="8397875" cy="1292225"/>
          </a:xfrm>
          <a:prstGeom prst="rect">
            <a:avLst/>
          </a:prstGeom>
          <a:noFill/>
          <a:ln>
            <a:noFill/>
          </a:ln>
        </p:spPr>
        <p:txBody>
          <a:bodyPr anchor="ct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defRPr/>
            </a:pPr>
            <a:r>
              <a:rPr lang="fr-FR" altLang="fr-FR" sz="1400" b="1" u="sng" dirty="0">
                <a:latin typeface="Calibri" panose="020F0502020204030204" pitchFamily="34" charset="0"/>
                <a:cs typeface="Calibri" panose="020F0502020204030204" pitchFamily="34" charset="0"/>
              </a:rPr>
              <a:t>OBJECTIFS :</a:t>
            </a:r>
          </a:p>
          <a:p>
            <a:pPr eaLnBrk="1" hangingPunct="1">
              <a:spcBef>
                <a:spcPct val="0"/>
              </a:spcBef>
              <a:buFontTx/>
              <a:buNone/>
              <a:defRPr/>
            </a:pPr>
            <a:endParaRPr lang="fr-FR" altLang="fr-FR" sz="800" u="sng" dirty="0">
              <a:latin typeface="Calibri" panose="020F0502020204030204" pitchFamily="34" charset="0"/>
              <a:cs typeface="Calibri" panose="020F0502020204030204" pitchFamily="34" charset="0"/>
            </a:endParaRPr>
          </a:p>
          <a:p>
            <a:pPr marL="285750" indent="-285750">
              <a:spcBef>
                <a:spcPct val="0"/>
              </a:spcBef>
              <a:buFont typeface="Wingdings 2" panose="05020102010507070707" pitchFamily="18" charset="2"/>
              <a:buChar char="P"/>
              <a:defRPr/>
            </a:pPr>
            <a:r>
              <a:rPr lang="fr-FR" altLang="fr-FR" sz="1400" dirty="0">
                <a:latin typeface="Calibri" panose="020F0502020204030204" pitchFamily="34" charset="0"/>
                <a:cs typeface="Calibri" panose="020F0502020204030204" pitchFamily="34" charset="0"/>
              </a:rPr>
              <a:t>Enrichir les rencontre UNSS en développant la  pratique du Hand à 4 en classe de 6° et 5°.</a:t>
            </a:r>
          </a:p>
          <a:p>
            <a:pPr>
              <a:spcBef>
                <a:spcPct val="0"/>
              </a:spcBef>
              <a:buFont typeface="Arial" panose="020B0604020202020204" pitchFamily="34" charset="0"/>
              <a:buNone/>
              <a:defRPr/>
            </a:pPr>
            <a:endParaRPr lang="fr-FR" altLang="fr-FR" sz="1400" dirty="0">
              <a:latin typeface="Calibri" panose="020F0502020204030204" pitchFamily="34" charset="0"/>
              <a:cs typeface="Calibri" panose="020F0502020204030204" pitchFamily="34" charset="0"/>
              <a:sym typeface="Wingdings 2" panose="05020102010507070707" pitchFamily="18" charset="2"/>
            </a:endParaRPr>
          </a:p>
          <a:p>
            <a:pPr>
              <a:spcBef>
                <a:spcPct val="0"/>
              </a:spcBef>
              <a:buFontTx/>
              <a:buNone/>
              <a:defRPr/>
            </a:pPr>
            <a:r>
              <a:rPr lang="fr-FR" altLang="fr-FR" sz="1400" dirty="0">
                <a:latin typeface="Calibri" panose="020F0502020204030204" pitchFamily="34" charset="0"/>
                <a:cs typeface="Calibri" panose="020F0502020204030204" pitchFamily="34" charset="0"/>
                <a:sym typeface="Wingdings 2" panose="05020102010507070707" pitchFamily="18" charset="2"/>
              </a:rPr>
              <a:t></a:t>
            </a:r>
            <a:r>
              <a:rPr lang="fr-FR" altLang="fr-FR" sz="1400" dirty="0">
                <a:latin typeface="Calibri" panose="020F0502020204030204" pitchFamily="34" charset="0"/>
                <a:cs typeface="Calibri" panose="020F0502020204030204" pitchFamily="34" charset="0"/>
              </a:rPr>
              <a:t> Développer le vivre ensemble par l’implication des </a:t>
            </a:r>
            <a:r>
              <a:rPr lang="fr-FR" altLang="fr-FR" sz="1400" dirty="0">
                <a:latin typeface="Calibri" panose="020F0502020204030204" pitchFamily="34" charset="0"/>
                <a:cs typeface="Calibri" panose="020F0502020204030204" pitchFamily="34" charset="0"/>
                <a:sym typeface="Wingdings 2" panose="05020102010507070707" pitchFamily="18" charset="2"/>
              </a:rPr>
              <a:t>jeunes dans l’organisation et l’arbitrage des rencontres sportives.</a:t>
            </a:r>
          </a:p>
        </p:txBody>
      </p:sp>
      <p:sp>
        <p:nvSpPr>
          <p:cNvPr id="12" name="Rectangle 11">
            <a:extLst>
              <a:ext uri="{FF2B5EF4-FFF2-40B4-BE49-F238E27FC236}">
                <a16:creationId xmlns:a16="http://schemas.microsoft.com/office/drawing/2014/main" id="{601BDCD9-212F-483E-A727-405524070741}"/>
              </a:ext>
            </a:extLst>
          </p:cNvPr>
          <p:cNvSpPr>
            <a:spLocks noChangeArrowheads="1"/>
          </p:cNvSpPr>
          <p:nvPr/>
        </p:nvSpPr>
        <p:spPr bwMode="auto">
          <a:xfrm>
            <a:off x="437330" y="3019740"/>
            <a:ext cx="8285163" cy="3354765"/>
          </a:xfrm>
          <a:prstGeom prst="rect">
            <a:avLst/>
          </a:prstGeom>
          <a:noFill/>
          <a:ln>
            <a:noFill/>
          </a:ln>
        </p:spPr>
        <p:txBody>
          <a:bodyPr anchor="ct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defRPr/>
            </a:pPr>
            <a:r>
              <a:rPr lang="fr-FR" altLang="fr-FR" sz="1400" b="1" u="sng" dirty="0">
                <a:latin typeface="Calibri" panose="020F0502020204030204" pitchFamily="34" charset="0"/>
                <a:cs typeface="Calibri" panose="020F0502020204030204" pitchFamily="34" charset="0"/>
              </a:rPr>
              <a:t>LE PRINCIPE:</a:t>
            </a:r>
          </a:p>
          <a:p>
            <a:pPr marL="171450" indent="-171450">
              <a:spcBef>
                <a:spcPct val="0"/>
              </a:spcBef>
              <a:buFont typeface="Wingdings" panose="05000000000000000000" pitchFamily="2" charset="2"/>
              <a:buChar char="ü"/>
              <a:defRPr/>
            </a:pPr>
            <a:r>
              <a:rPr lang="fr-FR" altLang="fr-FR" sz="1400" dirty="0">
                <a:latin typeface="Calibri" panose="020F0502020204030204" pitchFamily="34" charset="0"/>
                <a:cs typeface="Calibri" panose="020F0502020204030204" pitchFamily="34" charset="0"/>
              </a:rPr>
              <a:t>Les établissements inscrivent leurs équipes lors de la réunion d’élaboration des calendriers de district de sport-collectifs.</a:t>
            </a:r>
          </a:p>
          <a:p>
            <a:pPr marL="171450" indent="-171450">
              <a:spcBef>
                <a:spcPct val="0"/>
              </a:spcBef>
              <a:buFont typeface="Wingdings" panose="05000000000000000000" pitchFamily="2" charset="2"/>
              <a:buChar char="ü"/>
              <a:defRPr/>
            </a:pPr>
            <a:endParaRPr lang="fr-FR" altLang="fr-FR" sz="800" b="1" u="sng" dirty="0">
              <a:latin typeface="Calibri" panose="020F0502020204030204" pitchFamily="34" charset="0"/>
              <a:cs typeface="Calibri" panose="020F0502020204030204" pitchFamily="34" charset="0"/>
            </a:endParaRPr>
          </a:p>
          <a:p>
            <a:pPr>
              <a:spcBef>
                <a:spcPct val="0"/>
              </a:spcBef>
              <a:buFontTx/>
              <a:buNone/>
              <a:defRPr/>
            </a:pPr>
            <a:r>
              <a:rPr lang="fr-FR" altLang="fr-FR" sz="1400" b="1" u="sng" dirty="0">
                <a:latin typeface="Calibri" panose="020F0502020204030204" pitchFamily="34" charset="0"/>
                <a:cs typeface="Calibri" panose="020F0502020204030204" pitchFamily="34" charset="0"/>
              </a:rPr>
              <a:t>CHAQUE ASSOCIATIONS SPORTIVES S’ENGAGENT :</a:t>
            </a:r>
            <a:r>
              <a:rPr lang="fr-FR" altLang="fr-FR" sz="1200" dirty="0">
                <a:latin typeface="Calibri" panose="020F0502020204030204" pitchFamily="34" charset="0"/>
                <a:cs typeface="Calibri" panose="020F0502020204030204" pitchFamily="34" charset="0"/>
              </a:rPr>
              <a:t>	</a:t>
            </a:r>
          </a:p>
          <a:p>
            <a:pPr marL="285750" indent="-285750">
              <a:spcBef>
                <a:spcPct val="0"/>
              </a:spcBef>
              <a:buFont typeface="Wingdings 2" panose="05020102010507070707" pitchFamily="18" charset="2"/>
              <a:buChar char="P"/>
              <a:defRPr/>
            </a:pPr>
            <a:r>
              <a:rPr lang="fr-FR" altLang="fr-FR" sz="1400" dirty="0">
                <a:latin typeface="Calibri" panose="020F0502020204030204" pitchFamily="34" charset="0"/>
                <a:cs typeface="Calibri" panose="020F0502020204030204" pitchFamily="34" charset="0"/>
              </a:rPr>
              <a:t>À mettre en place cette formule de rencontre au sein de son AS et de participer au championnat de district de Handball 4 x 4 ou de participer à une ou plusieurs  rencontres de hand à 4 si cette formule n’existe pas dans le district.</a:t>
            </a:r>
          </a:p>
          <a:p>
            <a:pPr marL="285750" indent="-285750">
              <a:spcBef>
                <a:spcPct val="0"/>
              </a:spcBef>
              <a:buFont typeface="Wingdings 2" panose="05020102010507070707" pitchFamily="18" charset="2"/>
              <a:buChar char="P"/>
              <a:defRPr/>
            </a:pPr>
            <a:r>
              <a:rPr lang="fr-FR" altLang="fr-FR" sz="1400" dirty="0">
                <a:latin typeface="Calibri" panose="020F0502020204030204" pitchFamily="34" charset="0"/>
                <a:cs typeface="Calibri" panose="020F0502020204030204" pitchFamily="34" charset="0"/>
              </a:rPr>
              <a:t>À participer à la Finale Départementale UNSS de Hand 4 x 4 du </a:t>
            </a:r>
            <a:r>
              <a:rPr lang="fr-FR" altLang="fr-FR" sz="1400" b="1" dirty="0">
                <a:latin typeface="Calibri" panose="020F0502020204030204" pitchFamily="34" charset="0"/>
                <a:cs typeface="Calibri" panose="020F0502020204030204" pitchFamily="34" charset="0"/>
              </a:rPr>
              <a:t>19 Mai 2021 organisé </a:t>
            </a:r>
            <a:r>
              <a:rPr lang="fr-FR" altLang="fr-FR" sz="1400" dirty="0">
                <a:latin typeface="Calibri" panose="020F0502020204030204" pitchFamily="34" charset="0"/>
                <a:cs typeface="Calibri" panose="020F0502020204030204" pitchFamily="34" charset="0"/>
              </a:rPr>
              <a:t>au Stadium Lille –Métropole.</a:t>
            </a:r>
          </a:p>
          <a:p>
            <a:pPr>
              <a:spcBef>
                <a:spcPct val="0"/>
              </a:spcBef>
              <a:buFont typeface="Arial" panose="020B0604020202020204" pitchFamily="34" charset="0"/>
              <a:buNone/>
              <a:defRPr/>
            </a:pPr>
            <a:endParaRPr lang="fr-FR" altLang="fr-FR" sz="800" dirty="0">
              <a:latin typeface="Calibri" panose="020F0502020204030204" pitchFamily="34" charset="0"/>
              <a:cs typeface="Calibri" panose="020F0502020204030204" pitchFamily="34" charset="0"/>
            </a:endParaRPr>
          </a:p>
          <a:p>
            <a:pPr>
              <a:spcBef>
                <a:spcPct val="0"/>
              </a:spcBef>
              <a:buFont typeface="Arial" panose="020B0604020202020204" pitchFamily="34" charset="0"/>
              <a:buNone/>
              <a:defRPr/>
            </a:pPr>
            <a:r>
              <a:rPr lang="fr-FR" altLang="fr-FR" sz="1400" b="1" u="sng" dirty="0">
                <a:latin typeface="Calibri" panose="020F0502020204030204" pitchFamily="34" charset="0"/>
                <a:cs typeface="Calibri" panose="020F0502020204030204" pitchFamily="34" charset="0"/>
              </a:rPr>
              <a:t>PARTENARIAT UNSS / COMITE NORD DE HANDBALL :</a:t>
            </a:r>
          </a:p>
          <a:p>
            <a:pPr marL="285750" indent="-285750">
              <a:spcBef>
                <a:spcPct val="0"/>
              </a:spcBef>
              <a:buFont typeface="Wingdings 2" panose="05020102010507070707" pitchFamily="18" charset="2"/>
              <a:buChar char="P"/>
              <a:defRPr/>
            </a:pPr>
            <a:r>
              <a:rPr lang="fr-FR" altLang="fr-FR" sz="1400" dirty="0">
                <a:latin typeface="Calibri" panose="020F0502020204030204" pitchFamily="34" charset="0"/>
                <a:cs typeface="Calibri" panose="020F0502020204030204" pitchFamily="34" charset="0"/>
              </a:rPr>
              <a:t>Le comité Nord de Handball mettra à disposition une brochure pédagogique et un ou plusieurs KIT de Hand à 4 (But + Chasubles) aux AS inscrites dans le dispositif .</a:t>
            </a:r>
          </a:p>
          <a:p>
            <a:pPr marL="285750" indent="-285750">
              <a:spcBef>
                <a:spcPct val="0"/>
              </a:spcBef>
              <a:buFont typeface="Wingdings 2" panose="05020102010507070707" pitchFamily="18" charset="2"/>
              <a:buChar char="P"/>
              <a:defRPr/>
            </a:pPr>
            <a:r>
              <a:rPr lang="fr-FR" altLang="fr-FR" sz="1400" dirty="0">
                <a:latin typeface="Calibri" panose="020F0502020204030204" pitchFamily="34" charset="0"/>
                <a:cs typeface="Calibri" panose="020F0502020204030204" pitchFamily="34" charset="0"/>
                <a:sym typeface="Wingdings 2" panose="05020102010507070707" pitchFamily="18" charset="2"/>
              </a:rPr>
              <a:t>Le comité Nord et l’UNSS organiseront conjointement des formations à destination des enseignants et jeunes officiels.</a:t>
            </a:r>
          </a:p>
        </p:txBody>
      </p:sp>
    </p:spTree>
    <p:extLst>
      <p:ext uri="{BB962C8B-B14F-4D97-AF65-F5344CB8AC3E}">
        <p14:creationId xmlns:p14="http://schemas.microsoft.com/office/powerpoint/2010/main" val="139374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C7B8F-F690-4D5B-AB81-7D49E9C2C689}"/>
              </a:ext>
            </a:extLst>
          </p:cNvPr>
          <p:cNvSpPr>
            <a:spLocks noGrp="1"/>
          </p:cNvSpPr>
          <p:nvPr>
            <p:ph type="title"/>
          </p:nvPr>
        </p:nvSpPr>
        <p:spPr/>
        <p:txBody>
          <a:bodyPr/>
          <a:lstStyle/>
          <a:p>
            <a:r>
              <a:rPr lang="fr-FR" dirty="0"/>
              <a:t>HAND 4X4</a:t>
            </a:r>
          </a:p>
        </p:txBody>
      </p:sp>
      <p:sp>
        <p:nvSpPr>
          <p:cNvPr id="4" name="Espace réservé du contenu 3">
            <a:extLst>
              <a:ext uri="{FF2B5EF4-FFF2-40B4-BE49-F238E27FC236}">
                <a16:creationId xmlns:a16="http://schemas.microsoft.com/office/drawing/2014/main" id="{35DFF072-BDA7-43FC-85DC-6D752B3D8439}"/>
              </a:ext>
            </a:extLst>
          </p:cNvPr>
          <p:cNvSpPr>
            <a:spLocks noGrp="1"/>
          </p:cNvSpPr>
          <p:nvPr>
            <p:ph sz="quarter" idx="10"/>
          </p:nvPr>
        </p:nvSpPr>
        <p:spPr>
          <a:xfrm>
            <a:off x="619911" y="1267556"/>
            <a:ext cx="7920000" cy="383015"/>
          </a:xfrm>
        </p:spPr>
        <p:txBody>
          <a:bodyPr/>
          <a:lstStyle/>
          <a:p>
            <a:r>
              <a:rPr lang="fr-FR" cap="all" dirty="0"/>
              <a:t>calendrier</a:t>
            </a:r>
          </a:p>
        </p:txBody>
      </p:sp>
      <p:pic>
        <p:nvPicPr>
          <p:cNvPr id="6" name="Image 5">
            <a:extLst>
              <a:ext uri="{FF2B5EF4-FFF2-40B4-BE49-F238E27FC236}">
                <a16:creationId xmlns:a16="http://schemas.microsoft.com/office/drawing/2014/main" id="{B1746346-809F-49E9-8E85-9CF564F73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168" y="41836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6056C8EC-933C-4D9D-8820-E1E679739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268" y="423638"/>
            <a:ext cx="1943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60EB5CDA-08FB-4CBE-93D7-9B117CAB4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390" y="222646"/>
            <a:ext cx="11382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F5FA4677-2FA8-4808-9FC2-D89575F97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878" y="215044"/>
            <a:ext cx="10525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Une image contenant signe&#10;&#10;Description générée automatiquement">
            <a:extLst>
              <a:ext uri="{FF2B5EF4-FFF2-40B4-BE49-F238E27FC236}">
                <a16:creationId xmlns:a16="http://schemas.microsoft.com/office/drawing/2014/main" id="{15E315A9-440D-44B6-8545-C3DC1E2D8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631" y="1126910"/>
            <a:ext cx="1488052" cy="9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7612D50-890F-4CC6-9C81-10BD1DD04D45}"/>
              </a:ext>
            </a:extLst>
          </p:cNvPr>
          <p:cNvSpPr txBox="1"/>
          <p:nvPr/>
        </p:nvSpPr>
        <p:spPr>
          <a:xfrm>
            <a:off x="165100" y="2959100"/>
            <a:ext cx="1806575" cy="584200"/>
          </a:xfrm>
          <a:prstGeom prst="rect">
            <a:avLst/>
          </a:prstGeom>
          <a:noFill/>
          <a:ln w="28575">
            <a:solidFill>
              <a:schemeClr val="accent1">
                <a:lumMod val="40000"/>
                <a:lumOff val="60000"/>
              </a:schemeClr>
            </a:solidFill>
          </a:ln>
        </p:spPr>
        <p:txBody>
          <a:bodyPr>
            <a:spAutoFit/>
          </a:bodyPr>
          <a:lstStyle/>
          <a:p>
            <a:pPr algn="ctr" eaLnBrk="1" fontAlgn="auto" hangingPunct="1">
              <a:spcBef>
                <a:spcPts val="0"/>
              </a:spcBef>
              <a:spcAft>
                <a:spcPts val="0"/>
              </a:spcAft>
              <a:defRPr/>
            </a:pPr>
            <a:r>
              <a:rPr lang="fr-FR" sz="1600" dirty="0">
                <a:latin typeface="Calibri" panose="020F0502020204030204" pitchFamily="34" charset="0"/>
                <a:cs typeface="Calibri" panose="020F0502020204030204" pitchFamily="34" charset="0"/>
              </a:rPr>
              <a:t>14 OCTOBRE 2020</a:t>
            </a:r>
          </a:p>
          <a:p>
            <a:pPr eaLnBrk="1" fontAlgn="auto" hangingPunct="1">
              <a:spcBef>
                <a:spcPts val="0"/>
              </a:spcBef>
              <a:spcAft>
                <a:spcPts val="0"/>
              </a:spcAft>
              <a:defRPr/>
            </a:pPr>
            <a:endParaRPr lang="fr-FR" sz="1600"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03914C1B-F3B2-4B05-BEC6-0914907D1749}"/>
              </a:ext>
            </a:extLst>
          </p:cNvPr>
          <p:cNvSpPr txBox="1"/>
          <p:nvPr/>
        </p:nvSpPr>
        <p:spPr>
          <a:xfrm>
            <a:off x="185738" y="3933825"/>
            <a:ext cx="1785937" cy="584200"/>
          </a:xfrm>
          <a:prstGeom prst="rect">
            <a:avLst/>
          </a:prstGeom>
          <a:noFill/>
          <a:ln w="28575">
            <a:solidFill>
              <a:schemeClr val="accent1">
                <a:lumMod val="40000"/>
                <a:lumOff val="60000"/>
              </a:schemeClr>
            </a:solidFill>
          </a:ln>
        </p:spPr>
        <p:txBody>
          <a:bodyPr>
            <a:spAutoFit/>
          </a:bodyPr>
          <a:lstStyle/>
          <a:p>
            <a:pPr algn="ctr" eaLnBrk="1" fontAlgn="auto" hangingPunct="1">
              <a:spcBef>
                <a:spcPts val="0"/>
              </a:spcBef>
              <a:spcAft>
                <a:spcPts val="0"/>
              </a:spcAft>
              <a:defRPr/>
            </a:pPr>
            <a:r>
              <a:rPr lang="fr-FR" sz="1600" dirty="0">
                <a:latin typeface="Calibri" panose="020F0502020204030204" pitchFamily="34" charset="0"/>
                <a:cs typeface="Calibri" panose="020F0502020204030204" pitchFamily="34" charset="0"/>
              </a:rPr>
              <a:t>NOVEMBRE 2020 </a:t>
            </a:r>
          </a:p>
          <a:p>
            <a:pPr algn="ctr" eaLnBrk="1" fontAlgn="auto" hangingPunct="1">
              <a:spcBef>
                <a:spcPts val="0"/>
              </a:spcBef>
              <a:spcAft>
                <a:spcPts val="0"/>
              </a:spcAft>
              <a:defRPr/>
            </a:pPr>
            <a:r>
              <a:rPr lang="fr-FR" sz="1600" dirty="0">
                <a:latin typeface="Calibri" panose="020F0502020204030204" pitchFamily="34" charset="0"/>
                <a:cs typeface="Calibri" panose="020F0502020204030204" pitchFamily="34" charset="0"/>
              </a:rPr>
              <a:t>AVRIL 2021</a:t>
            </a:r>
          </a:p>
        </p:txBody>
      </p:sp>
      <p:sp>
        <p:nvSpPr>
          <p:cNvPr id="16" name="ZoneTexte 15">
            <a:extLst>
              <a:ext uri="{FF2B5EF4-FFF2-40B4-BE49-F238E27FC236}">
                <a16:creationId xmlns:a16="http://schemas.microsoft.com/office/drawing/2014/main" id="{F314D17D-3852-4C01-8830-48552755610F}"/>
              </a:ext>
            </a:extLst>
          </p:cNvPr>
          <p:cNvSpPr txBox="1"/>
          <p:nvPr/>
        </p:nvSpPr>
        <p:spPr>
          <a:xfrm>
            <a:off x="185738" y="4973638"/>
            <a:ext cx="1630363" cy="368300"/>
          </a:xfrm>
          <a:prstGeom prst="rect">
            <a:avLst/>
          </a:prstGeom>
          <a:noFill/>
          <a:ln w="28575">
            <a:solidFill>
              <a:schemeClr val="accent1">
                <a:lumMod val="40000"/>
                <a:lumOff val="60000"/>
              </a:schemeClr>
            </a:solidFill>
          </a:ln>
        </p:spPr>
        <p:txBody>
          <a:bodyPr>
            <a:spAutoFit/>
          </a:bodyPr>
          <a:lstStyle/>
          <a:p>
            <a:pPr algn="ctr" eaLnBrk="1" fontAlgn="auto" hangingPunct="1">
              <a:spcBef>
                <a:spcPts val="0"/>
              </a:spcBef>
              <a:spcAft>
                <a:spcPts val="0"/>
              </a:spcAft>
              <a:defRPr/>
            </a:pPr>
            <a:r>
              <a:rPr lang="fr-FR" dirty="0">
                <a:latin typeface="Calibri" panose="020F0502020204030204" pitchFamily="34" charset="0"/>
                <a:cs typeface="Calibri" panose="020F0502020204030204" pitchFamily="34" charset="0"/>
              </a:rPr>
              <a:t> 19 MAI 2021</a:t>
            </a:r>
          </a:p>
        </p:txBody>
      </p:sp>
      <p:sp>
        <p:nvSpPr>
          <p:cNvPr id="18" name="ZoneTexte 17">
            <a:extLst>
              <a:ext uri="{FF2B5EF4-FFF2-40B4-BE49-F238E27FC236}">
                <a16:creationId xmlns:a16="http://schemas.microsoft.com/office/drawing/2014/main" id="{36FBF540-CD0B-4CFF-8425-C4E49337E7ED}"/>
              </a:ext>
            </a:extLst>
          </p:cNvPr>
          <p:cNvSpPr txBox="1"/>
          <p:nvPr/>
        </p:nvSpPr>
        <p:spPr>
          <a:xfrm>
            <a:off x="2555875" y="2124075"/>
            <a:ext cx="6207125" cy="461963"/>
          </a:xfrm>
          <a:prstGeom prst="rect">
            <a:avLst/>
          </a:prstGeom>
          <a:noFill/>
          <a:ln w="28575">
            <a:solidFill>
              <a:schemeClr val="accent1">
                <a:lumMod val="40000"/>
                <a:lumOff val="60000"/>
              </a:schemeClr>
            </a:solidFill>
          </a:ln>
        </p:spPr>
        <p:txBody>
          <a:bodyPr>
            <a:spAutoFit/>
          </a:bodyPr>
          <a:lstStyle/>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Inscription de votre AS au projet Hand 4 x 4 auprès des coordonnateurs UNSS lors des réunions d’élaborations des calendriers de sport-collectifs de votre district.</a:t>
            </a:r>
          </a:p>
        </p:txBody>
      </p:sp>
      <p:sp>
        <p:nvSpPr>
          <p:cNvPr id="20" name="ZoneTexte 19">
            <a:extLst>
              <a:ext uri="{FF2B5EF4-FFF2-40B4-BE49-F238E27FC236}">
                <a16:creationId xmlns:a16="http://schemas.microsoft.com/office/drawing/2014/main" id="{A56525DE-2D3F-4A0F-BC66-332647E52EA7}"/>
              </a:ext>
            </a:extLst>
          </p:cNvPr>
          <p:cNvSpPr txBox="1"/>
          <p:nvPr/>
        </p:nvSpPr>
        <p:spPr>
          <a:xfrm>
            <a:off x="2555875" y="3919538"/>
            <a:ext cx="6207125" cy="646112"/>
          </a:xfrm>
          <a:prstGeom prst="rect">
            <a:avLst/>
          </a:prstGeom>
          <a:noFill/>
          <a:ln w="28575">
            <a:solidFill>
              <a:schemeClr val="accent1">
                <a:lumMod val="40000"/>
                <a:lumOff val="60000"/>
              </a:schemeClr>
            </a:solidFill>
          </a:ln>
        </p:spPr>
        <p:txBody>
          <a:bodyPr>
            <a:spAutoFit/>
          </a:bodyPr>
          <a:lstStyle/>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Mise en place des rencontres, des championnats de district de Hand 4 x4.</a:t>
            </a:r>
          </a:p>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Mise en place de Formation de jeunes officiels pouvant regrouper plusieurs districts</a:t>
            </a:r>
          </a:p>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en partenariat avec le Comité Nord de Handball.</a:t>
            </a:r>
          </a:p>
        </p:txBody>
      </p:sp>
      <p:sp>
        <p:nvSpPr>
          <p:cNvPr id="22" name="ZoneTexte 21">
            <a:extLst>
              <a:ext uri="{FF2B5EF4-FFF2-40B4-BE49-F238E27FC236}">
                <a16:creationId xmlns:a16="http://schemas.microsoft.com/office/drawing/2014/main" id="{FFCADFD0-A3E1-4732-8A83-F548F78EBB58}"/>
              </a:ext>
            </a:extLst>
          </p:cNvPr>
          <p:cNvSpPr txBox="1"/>
          <p:nvPr/>
        </p:nvSpPr>
        <p:spPr>
          <a:xfrm>
            <a:off x="2555875" y="4664869"/>
            <a:ext cx="6207125" cy="1138237"/>
          </a:xfrm>
          <a:prstGeom prst="rect">
            <a:avLst/>
          </a:prstGeom>
          <a:noFill/>
          <a:ln w="28575">
            <a:solidFill>
              <a:schemeClr val="accent1">
                <a:lumMod val="40000"/>
                <a:lumOff val="60000"/>
              </a:schemeClr>
            </a:solidFill>
          </a:ln>
        </p:spPr>
        <p:txBody>
          <a:bodyPr>
            <a:spAutoFit/>
          </a:bodyPr>
          <a:lstStyle/>
          <a:p>
            <a:pPr algn="ctr" eaLnBrk="1" fontAlgn="auto" hangingPunct="1">
              <a:spcBef>
                <a:spcPts val="0"/>
              </a:spcBef>
              <a:spcAft>
                <a:spcPts val="0"/>
              </a:spcAft>
              <a:defRPr/>
            </a:pPr>
            <a:r>
              <a:rPr lang="fr-FR" b="1" dirty="0">
                <a:latin typeface="Calibri" panose="020F0502020204030204" pitchFamily="34" charset="0"/>
                <a:cs typeface="Calibri" panose="020F0502020204030204" pitchFamily="34" charset="0"/>
              </a:rPr>
              <a:t>FINALE DÉPARTEMENTALE UNSS HAND 4 X 4</a:t>
            </a:r>
          </a:p>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Cette Finale se déroulera au sein du rassemblement </a:t>
            </a:r>
            <a:r>
              <a:rPr lang="fr-FR" sz="1200" b="1" dirty="0">
                <a:latin typeface="Calibri" panose="020F0502020204030204" pitchFamily="34" charset="0"/>
                <a:cs typeface="Calibri" panose="020F0502020204030204" pitchFamily="34" charset="0"/>
              </a:rPr>
              <a:t>« HANDBALLONS NOUS VERS 2024 » </a:t>
            </a:r>
            <a:r>
              <a:rPr lang="fr-FR" sz="1200" dirty="0">
                <a:latin typeface="Calibri" panose="020F0502020204030204" pitchFamily="34" charset="0"/>
                <a:cs typeface="Calibri" panose="020F0502020204030204" pitchFamily="34" charset="0"/>
              </a:rPr>
              <a:t>organisé par le comité Nord de Handball en association avec l’UNSS-USEP-UNIVERSITE DE LILLE</a:t>
            </a:r>
          </a:p>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Cet événement rassemblera plus de 1500 jeunes handballeurs en herbes et jeunes officiels UNSS qui officieront sur les rencontres.</a:t>
            </a:r>
          </a:p>
        </p:txBody>
      </p:sp>
      <p:sp>
        <p:nvSpPr>
          <p:cNvPr id="24" name="ZoneTexte 23">
            <a:extLst>
              <a:ext uri="{FF2B5EF4-FFF2-40B4-BE49-F238E27FC236}">
                <a16:creationId xmlns:a16="http://schemas.microsoft.com/office/drawing/2014/main" id="{DB8F27C9-4DE4-4632-BBBB-D9B53AEEF41D}"/>
              </a:ext>
            </a:extLst>
          </p:cNvPr>
          <p:cNvSpPr txBox="1"/>
          <p:nvPr/>
        </p:nvSpPr>
        <p:spPr>
          <a:xfrm>
            <a:off x="185738" y="2117725"/>
            <a:ext cx="1808162" cy="585788"/>
          </a:xfrm>
          <a:prstGeom prst="rect">
            <a:avLst/>
          </a:prstGeom>
          <a:noFill/>
          <a:ln w="28575">
            <a:solidFill>
              <a:schemeClr val="accent1">
                <a:lumMod val="40000"/>
                <a:lumOff val="60000"/>
              </a:schemeClr>
            </a:solidFill>
          </a:ln>
        </p:spPr>
        <p:txBody>
          <a:bodyPr>
            <a:spAutoFit/>
          </a:bodyPr>
          <a:lstStyle/>
          <a:p>
            <a:pPr algn="ctr" eaLnBrk="1" fontAlgn="auto" hangingPunct="1">
              <a:spcBef>
                <a:spcPts val="0"/>
              </a:spcBef>
              <a:spcAft>
                <a:spcPts val="0"/>
              </a:spcAft>
              <a:defRPr/>
            </a:pPr>
            <a:r>
              <a:rPr lang="fr-FR" sz="1600" dirty="0">
                <a:latin typeface="Calibri" panose="020F0502020204030204" pitchFamily="34" charset="0"/>
                <a:cs typeface="Calibri" panose="020F0502020204030204" pitchFamily="34" charset="0"/>
              </a:rPr>
              <a:t> OCTOBRE 2020</a:t>
            </a:r>
          </a:p>
          <a:p>
            <a:pPr eaLnBrk="1" fontAlgn="auto" hangingPunct="1">
              <a:spcBef>
                <a:spcPts val="0"/>
              </a:spcBef>
              <a:spcAft>
                <a:spcPts val="0"/>
              </a:spcAft>
              <a:defRPr/>
            </a:pPr>
            <a:endParaRPr lang="fr-FR" sz="1600" dirty="0">
              <a:latin typeface="Calibri" panose="020F0502020204030204" pitchFamily="34" charset="0"/>
              <a:cs typeface="Calibri" panose="020F0502020204030204" pitchFamily="34" charset="0"/>
            </a:endParaRPr>
          </a:p>
        </p:txBody>
      </p:sp>
      <p:sp>
        <p:nvSpPr>
          <p:cNvPr id="26" name="ZoneTexte 25">
            <a:extLst>
              <a:ext uri="{FF2B5EF4-FFF2-40B4-BE49-F238E27FC236}">
                <a16:creationId xmlns:a16="http://schemas.microsoft.com/office/drawing/2014/main" id="{D05D651A-CAFF-4A3A-90C5-97D5A2C11B71}"/>
              </a:ext>
            </a:extLst>
          </p:cNvPr>
          <p:cNvSpPr txBox="1"/>
          <p:nvPr/>
        </p:nvSpPr>
        <p:spPr>
          <a:xfrm>
            <a:off x="2555875" y="2962275"/>
            <a:ext cx="6207125" cy="646113"/>
          </a:xfrm>
          <a:prstGeom prst="rect">
            <a:avLst/>
          </a:prstGeom>
          <a:noFill/>
          <a:ln w="28575">
            <a:solidFill>
              <a:schemeClr val="accent1">
                <a:lumMod val="40000"/>
                <a:lumOff val="60000"/>
              </a:schemeClr>
            </a:solidFill>
          </a:ln>
        </p:spPr>
        <p:txBody>
          <a:bodyPr>
            <a:spAutoFit/>
          </a:bodyPr>
          <a:lstStyle/>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Formation des enseignants EPS sur le dispositif Hand 4 x 4 en partenariat avec le comité Nord de Handball.</a:t>
            </a:r>
          </a:p>
          <a:p>
            <a:pPr eaLnBrk="1" fontAlgn="auto" hangingPunct="1">
              <a:spcBef>
                <a:spcPts val="0"/>
              </a:spcBef>
              <a:spcAft>
                <a:spcPts val="0"/>
              </a:spcAft>
              <a:defRPr/>
            </a:pPr>
            <a:r>
              <a:rPr lang="fr-FR" sz="1200" dirty="0">
                <a:latin typeface="Calibri" panose="020F0502020204030204" pitchFamily="34" charset="0"/>
                <a:cs typeface="Calibri" panose="020F0502020204030204" pitchFamily="34" charset="0"/>
              </a:rPr>
              <a:t>Distribution des plaquettes et de Kit de Hand 4 x4 aux AS.</a:t>
            </a:r>
          </a:p>
        </p:txBody>
      </p:sp>
      <p:sp>
        <p:nvSpPr>
          <p:cNvPr id="28" name="Flèche : droite 27">
            <a:extLst>
              <a:ext uri="{FF2B5EF4-FFF2-40B4-BE49-F238E27FC236}">
                <a16:creationId xmlns:a16="http://schemas.microsoft.com/office/drawing/2014/main" id="{56DD240E-17B6-42EF-80AF-AFE31A1B0A2C}"/>
              </a:ext>
            </a:extLst>
          </p:cNvPr>
          <p:cNvSpPr/>
          <p:nvPr/>
        </p:nvSpPr>
        <p:spPr>
          <a:xfrm>
            <a:off x="2074863" y="2335213"/>
            <a:ext cx="45085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
        <p:nvSpPr>
          <p:cNvPr id="30" name="Flèche : droite 29">
            <a:extLst>
              <a:ext uri="{FF2B5EF4-FFF2-40B4-BE49-F238E27FC236}">
                <a16:creationId xmlns:a16="http://schemas.microsoft.com/office/drawing/2014/main" id="{142C1BDE-C591-4E80-9278-33BC820443AA}"/>
              </a:ext>
            </a:extLst>
          </p:cNvPr>
          <p:cNvSpPr/>
          <p:nvPr/>
        </p:nvSpPr>
        <p:spPr>
          <a:xfrm>
            <a:off x="2038350" y="3163888"/>
            <a:ext cx="4508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
        <p:nvSpPr>
          <p:cNvPr id="32" name="Flèche : droite 31">
            <a:extLst>
              <a:ext uri="{FF2B5EF4-FFF2-40B4-BE49-F238E27FC236}">
                <a16:creationId xmlns:a16="http://schemas.microsoft.com/office/drawing/2014/main" id="{44F15425-6991-4243-81A2-00E66811CE3F}"/>
              </a:ext>
            </a:extLst>
          </p:cNvPr>
          <p:cNvSpPr/>
          <p:nvPr/>
        </p:nvSpPr>
        <p:spPr>
          <a:xfrm>
            <a:off x="2039938" y="4149725"/>
            <a:ext cx="44926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
        <p:nvSpPr>
          <p:cNvPr id="34" name="Flèche : droite 33">
            <a:extLst>
              <a:ext uri="{FF2B5EF4-FFF2-40B4-BE49-F238E27FC236}">
                <a16:creationId xmlns:a16="http://schemas.microsoft.com/office/drawing/2014/main" id="{A28BF3BC-8BCA-4960-9C4B-E81AF249EFB2}"/>
              </a:ext>
            </a:extLst>
          </p:cNvPr>
          <p:cNvSpPr/>
          <p:nvPr/>
        </p:nvSpPr>
        <p:spPr>
          <a:xfrm>
            <a:off x="1981200" y="5081588"/>
            <a:ext cx="4508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809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68220-DD9A-4E58-8EE4-C7DC33EFFCDB}"/>
              </a:ext>
            </a:extLst>
          </p:cNvPr>
          <p:cNvSpPr>
            <a:spLocks noGrp="1"/>
          </p:cNvSpPr>
          <p:nvPr>
            <p:ph type="title"/>
          </p:nvPr>
        </p:nvSpPr>
        <p:spPr/>
        <p:txBody>
          <a:bodyPr/>
          <a:lstStyle/>
          <a:p>
            <a:pPr algn="ctr"/>
            <a:r>
              <a:rPr lang="fr-FR" b="1" dirty="0">
                <a:solidFill>
                  <a:srgbClr val="0070C0"/>
                </a:solidFill>
                <a:latin typeface="+mn-lt"/>
              </a:rPr>
              <a:t>CROSS UNSS</a:t>
            </a:r>
            <a:endParaRPr lang="fr-FR" dirty="0"/>
          </a:p>
        </p:txBody>
      </p:sp>
      <p:sp>
        <p:nvSpPr>
          <p:cNvPr id="3" name="Espace réservé du contenu 2">
            <a:extLst>
              <a:ext uri="{FF2B5EF4-FFF2-40B4-BE49-F238E27FC236}">
                <a16:creationId xmlns:a16="http://schemas.microsoft.com/office/drawing/2014/main" id="{22DC3693-F4CB-4EBC-9D36-996AC2C32802}"/>
              </a:ext>
            </a:extLst>
          </p:cNvPr>
          <p:cNvSpPr>
            <a:spLocks noGrp="1"/>
          </p:cNvSpPr>
          <p:nvPr>
            <p:ph idx="1"/>
          </p:nvPr>
        </p:nvSpPr>
        <p:spPr/>
        <p:txBody>
          <a:bodyPr/>
          <a:lstStyle/>
          <a:p>
            <a:pPr marL="0" indent="0">
              <a:buNone/>
            </a:pPr>
            <a:r>
              <a:rPr lang="fr-FR" b="1" dirty="0"/>
              <a:t>SCENARIO 1 ENVISAGE :</a:t>
            </a:r>
          </a:p>
          <a:p>
            <a:pPr marL="0" indent="0">
              <a:buNone/>
            </a:pPr>
            <a:r>
              <a:rPr lang="fr-FR" sz="2400" b="1" dirty="0"/>
              <a:t>1</a:t>
            </a:r>
            <a:r>
              <a:rPr lang="fr-FR" b="1" dirty="0"/>
              <a:t>°Tour : </a:t>
            </a:r>
          </a:p>
          <a:p>
            <a:r>
              <a:rPr lang="fr-FR" b="1" dirty="0"/>
              <a:t>Limiter les brassages.</a:t>
            </a:r>
          </a:p>
          <a:p>
            <a:r>
              <a:rPr lang="fr-FR" b="1" dirty="0"/>
              <a:t>Organisation presque normale, avec des effectifs réduits par course.</a:t>
            </a:r>
          </a:p>
          <a:p>
            <a:r>
              <a:rPr lang="fr-FR" b="1" dirty="0"/>
              <a:t>Départ par vague à envisager.</a:t>
            </a:r>
          </a:p>
          <a:p>
            <a:r>
              <a:rPr lang="fr-FR" b="1" dirty="0"/>
              <a:t>Pas de classement.</a:t>
            </a:r>
          </a:p>
          <a:p>
            <a:r>
              <a:rPr lang="fr-FR" b="1" dirty="0"/>
              <a:t>Qualification au 2° tour sur des quotas par district.</a:t>
            </a:r>
          </a:p>
          <a:p>
            <a:endParaRPr lang="fr-FR" b="1" dirty="0"/>
          </a:p>
          <a:p>
            <a:endParaRPr lang="fr-FR" b="1" dirty="0"/>
          </a:p>
          <a:p>
            <a:endParaRPr lang="fr-FR" dirty="0"/>
          </a:p>
        </p:txBody>
      </p:sp>
    </p:spTree>
    <p:extLst>
      <p:ext uri="{BB962C8B-B14F-4D97-AF65-F5344CB8AC3E}">
        <p14:creationId xmlns:p14="http://schemas.microsoft.com/office/powerpoint/2010/main" val="353474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642B5-83AC-433E-AF54-D03276FBF795}"/>
              </a:ext>
            </a:extLst>
          </p:cNvPr>
          <p:cNvSpPr>
            <a:spLocks noGrp="1"/>
          </p:cNvSpPr>
          <p:nvPr>
            <p:ph type="title"/>
          </p:nvPr>
        </p:nvSpPr>
        <p:spPr/>
        <p:txBody>
          <a:bodyPr/>
          <a:lstStyle/>
          <a:p>
            <a:r>
              <a:rPr lang="fr-FR" dirty="0"/>
              <a:t>AFFILIATION ET LICENCES</a:t>
            </a:r>
          </a:p>
        </p:txBody>
      </p:sp>
      <p:sp>
        <p:nvSpPr>
          <p:cNvPr id="4" name="Espace réservé du contenu 3">
            <a:extLst>
              <a:ext uri="{FF2B5EF4-FFF2-40B4-BE49-F238E27FC236}">
                <a16:creationId xmlns:a16="http://schemas.microsoft.com/office/drawing/2014/main" id="{15470570-775B-4A7B-A63D-4EE1C9383AE4}"/>
              </a:ext>
            </a:extLst>
          </p:cNvPr>
          <p:cNvSpPr>
            <a:spLocks noGrp="1"/>
          </p:cNvSpPr>
          <p:nvPr>
            <p:ph sz="quarter" idx="10"/>
          </p:nvPr>
        </p:nvSpPr>
        <p:spPr>
          <a:xfrm>
            <a:off x="612000" y="1009650"/>
            <a:ext cx="8235438" cy="324000"/>
          </a:xfrm>
        </p:spPr>
        <p:txBody>
          <a:bodyPr/>
          <a:lstStyle/>
          <a:p>
            <a:r>
              <a:rPr lang="fr-FR" sz="1400" dirty="0"/>
              <a:t>Pour tout problème lié à l’affiliation ou aux licences d’adresser au Service Régional.</a:t>
            </a:r>
          </a:p>
        </p:txBody>
      </p:sp>
      <p:pic>
        <p:nvPicPr>
          <p:cNvPr id="6" name="Image 5">
            <a:extLst>
              <a:ext uri="{FF2B5EF4-FFF2-40B4-BE49-F238E27FC236}">
                <a16:creationId xmlns:a16="http://schemas.microsoft.com/office/drawing/2014/main" id="{E70ED3F4-FB48-4433-9921-27A54F1F66D8}"/>
              </a:ext>
            </a:extLst>
          </p:cNvPr>
          <p:cNvPicPr>
            <a:picLocks noChangeAspect="1"/>
          </p:cNvPicPr>
          <p:nvPr/>
        </p:nvPicPr>
        <p:blipFill rotWithShape="1">
          <a:blip r:embed="rId2"/>
          <a:srcRect t="25742" b="13216"/>
          <a:stretch/>
        </p:blipFill>
        <p:spPr>
          <a:xfrm>
            <a:off x="873637" y="1516962"/>
            <a:ext cx="7396726" cy="3945926"/>
          </a:xfrm>
          <a:prstGeom prst="rect">
            <a:avLst/>
          </a:prstGeom>
          <a:ln w="25400">
            <a:solidFill>
              <a:schemeClr val="accent1"/>
            </a:solidFill>
          </a:ln>
        </p:spPr>
      </p:pic>
    </p:spTree>
    <p:extLst>
      <p:ext uri="{BB962C8B-B14F-4D97-AF65-F5344CB8AC3E}">
        <p14:creationId xmlns:p14="http://schemas.microsoft.com/office/powerpoint/2010/main" val="2027817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fontScale="92500"/>
          </a:bodyPr>
          <a:lstStyle/>
          <a:p>
            <a:pPr algn="l"/>
            <a:r>
              <a:rPr lang="fr-FR" sz="3000" b="1" dirty="0"/>
              <a:t>SCENARIO 2 ENVISAGE :</a:t>
            </a:r>
          </a:p>
          <a:p>
            <a:pPr algn="l"/>
            <a:r>
              <a:rPr lang="fr-FR" sz="3000" b="1" dirty="0"/>
              <a:t>1</a:t>
            </a:r>
            <a:r>
              <a:rPr lang="fr-FR" sz="2700" b="1" dirty="0"/>
              <a:t>°Tour : </a:t>
            </a:r>
          </a:p>
          <a:p>
            <a:pPr marL="428625" indent="-428625" algn="l">
              <a:buFont typeface="Arial" panose="020B0604020202020204" pitchFamily="34" charset="0"/>
              <a:buChar char="•"/>
            </a:pPr>
            <a:r>
              <a:rPr lang="fr-FR" sz="2700" b="1" dirty="0"/>
              <a:t>Limiter les brassages.</a:t>
            </a:r>
          </a:p>
          <a:p>
            <a:pPr marL="428625" indent="-428625" algn="l">
              <a:buFont typeface="Arial" panose="020B0604020202020204" pitchFamily="34" charset="0"/>
              <a:buChar char="•"/>
            </a:pPr>
            <a:r>
              <a:rPr lang="fr-FR" sz="2700" b="1" dirty="0"/>
              <a:t>Eviter que les groupes établissements se rattrapent pendant la course.</a:t>
            </a:r>
          </a:p>
          <a:p>
            <a:pPr marL="428625" indent="-428625" algn="l">
              <a:buFont typeface="Arial" panose="020B0604020202020204" pitchFamily="34" charset="0"/>
              <a:buChar char="•"/>
            </a:pPr>
            <a:r>
              <a:rPr lang="fr-FR" sz="2700" b="1" dirty="0"/>
              <a:t>Course par établissement. Départ –Arrivée par établissement, toutes catégories ensembles.</a:t>
            </a:r>
          </a:p>
          <a:p>
            <a:pPr marL="428625" indent="-428625" algn="l">
              <a:buFont typeface="Arial" panose="020B0604020202020204" pitchFamily="34" charset="0"/>
              <a:buChar char="•"/>
            </a:pPr>
            <a:r>
              <a:rPr lang="fr-FR" sz="2700" b="1" dirty="0"/>
              <a:t>Départ échelonné. Toutes les 5’</a:t>
            </a:r>
          </a:p>
          <a:p>
            <a:pPr marL="428625" indent="-428625" algn="l">
              <a:buFont typeface="Arial" panose="020B0604020202020204" pitchFamily="34" charset="0"/>
              <a:buChar char="•"/>
            </a:pPr>
            <a:r>
              <a:rPr lang="fr-FR" sz="2700" b="1" dirty="0"/>
              <a:t>Pas de classement</a:t>
            </a:r>
          </a:p>
          <a:p>
            <a:pPr marL="428625" indent="-428625" algn="l">
              <a:buFont typeface="Arial" panose="020B0604020202020204" pitchFamily="34" charset="0"/>
              <a:buChar char="•"/>
            </a:pPr>
            <a:r>
              <a:rPr lang="fr-FR" sz="2700" b="1" dirty="0"/>
              <a:t>Qualification au second :  par établissement et par district.</a:t>
            </a:r>
          </a:p>
          <a:p>
            <a:pPr marL="428625" indent="-428625" algn="l">
              <a:buFont typeface="Arial" panose="020B0604020202020204" pitchFamily="34" charset="0"/>
              <a:buChar char="•"/>
            </a:pPr>
            <a:endParaRPr lang="fr-FR" sz="3000" b="1" dirty="0"/>
          </a:p>
          <a:p>
            <a:pPr algn="l"/>
            <a:endParaRPr lang="fr-FR" sz="3000" b="1" dirty="0"/>
          </a:p>
          <a:p>
            <a:pPr marL="428625" indent="-428625" algn="l">
              <a:buFont typeface="Arial" panose="020B0604020202020204" pitchFamily="34" charset="0"/>
              <a:buChar char="•"/>
            </a:pPr>
            <a:endParaRPr lang="fr-FR" sz="30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3602337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fontScale="85000" lnSpcReduction="20000"/>
          </a:bodyPr>
          <a:lstStyle/>
          <a:p>
            <a:pPr marL="257175" indent="-257175" algn="l">
              <a:buFont typeface="Arial" panose="020B0604020202020204" pitchFamily="34" charset="0"/>
              <a:buChar char="•"/>
            </a:pPr>
            <a:r>
              <a:rPr lang="fr-FR" sz="3000" b="1" u="sng" dirty="0">
                <a:solidFill>
                  <a:srgbClr val="FF0000"/>
                </a:solidFill>
              </a:rPr>
              <a:t>PRINCIPES D’ORGANISATION: </a:t>
            </a:r>
            <a:r>
              <a:rPr lang="fr-FR" sz="3000" b="1" dirty="0">
                <a:solidFill>
                  <a:srgbClr val="FF0000"/>
                </a:solidFill>
              </a:rPr>
              <a:t>Exemple :</a:t>
            </a:r>
          </a:p>
          <a:p>
            <a:pPr marL="257175" indent="-257175" algn="l">
              <a:buFont typeface="Arial" panose="020B0604020202020204" pitchFamily="34" charset="0"/>
              <a:buChar char="•"/>
            </a:pPr>
            <a:endParaRPr lang="fr-FR" sz="3000" b="1" dirty="0">
              <a:solidFill>
                <a:srgbClr val="FF0000"/>
              </a:solidFill>
            </a:endParaRPr>
          </a:p>
          <a:p>
            <a:pPr marL="257175" indent="-257175" algn="l">
              <a:buFont typeface="Arial" panose="020B0604020202020204" pitchFamily="34" charset="0"/>
              <a:buChar char="•"/>
            </a:pPr>
            <a:r>
              <a:rPr lang="fr-FR" sz="2700" b="1" dirty="0"/>
              <a:t>Transport collectif en Bus : 2 établissements dedans. Port du masque obligatoire. Elèves viennent en tenues.</a:t>
            </a:r>
          </a:p>
          <a:p>
            <a:pPr marL="257175" indent="-257175" algn="l">
              <a:buFont typeface="Arial" panose="020B0604020202020204" pitchFamily="34" charset="0"/>
              <a:buChar char="•"/>
            </a:pPr>
            <a:endParaRPr lang="fr-FR" sz="2700" b="1" dirty="0"/>
          </a:p>
          <a:p>
            <a:pPr marL="257175" indent="-257175" algn="l">
              <a:buFont typeface="Arial" panose="020B0604020202020204" pitchFamily="34" charset="0"/>
              <a:buChar char="•"/>
            </a:pPr>
            <a:r>
              <a:rPr lang="fr-FR" sz="2700" b="1" dirty="0"/>
              <a:t>L’établissement 1 occupe le fond du Bus – L’établissement complète ensuite. Il faut éviter le brassage des élèves. </a:t>
            </a:r>
          </a:p>
          <a:p>
            <a:pPr marL="257175" indent="-257175" algn="l">
              <a:buFont typeface="Arial" panose="020B0604020202020204" pitchFamily="34" charset="0"/>
              <a:buChar char="•"/>
            </a:pPr>
            <a:endParaRPr lang="fr-FR" sz="2700" b="1" dirty="0"/>
          </a:p>
          <a:p>
            <a:pPr marL="257175" indent="-257175" algn="l">
              <a:buFont typeface="Arial" panose="020B0604020202020204" pitchFamily="34" charset="0"/>
              <a:buChar char="•"/>
            </a:pPr>
            <a:r>
              <a:rPr lang="fr-FR" sz="2700" b="1" dirty="0"/>
              <a:t>Le bus arrive sur le site. Les élèves descendent par établissement. Ils sont amenés, dirigés sur une zone d’attente dédiée. </a:t>
            </a:r>
          </a:p>
          <a:p>
            <a:pPr marL="257175" indent="-257175" algn="l">
              <a:buFont typeface="Arial" panose="020B0604020202020204" pitchFamily="34" charset="0"/>
              <a:buChar char="•"/>
            </a:pPr>
            <a:endParaRPr lang="fr-FR" sz="2700" b="1" dirty="0"/>
          </a:p>
          <a:p>
            <a:pPr marL="257175" indent="-257175" algn="l">
              <a:buFont typeface="Arial" panose="020B0604020202020204" pitchFamily="34" charset="0"/>
              <a:buChar char="•"/>
            </a:pPr>
            <a:r>
              <a:rPr lang="fr-FR" sz="2700" b="1" dirty="0"/>
              <a:t>On récupère liste des élèves présents, inscription obligatoire sur </a:t>
            </a:r>
            <a:r>
              <a:rPr lang="fr-FR" sz="2700" b="1" dirty="0" err="1"/>
              <a:t>Opuss</a:t>
            </a:r>
            <a:r>
              <a:rPr lang="fr-FR" sz="2700" b="1" dirty="0"/>
              <a:t>.</a:t>
            </a:r>
          </a:p>
          <a:p>
            <a:pPr marL="257175" indent="-257175" algn="l">
              <a:buFont typeface="Arial" panose="020B0604020202020204" pitchFamily="34" charset="0"/>
              <a:buChar char="•"/>
            </a:pPr>
            <a:endParaRPr lang="fr-FR" sz="3000" b="1" dirty="0"/>
          </a:p>
          <a:p>
            <a:pPr algn="l"/>
            <a:endParaRPr lang="fr-FR" sz="3000" b="1" dirty="0"/>
          </a:p>
          <a:p>
            <a:pPr marL="428625" indent="-428625" algn="l">
              <a:buFont typeface="Arial" panose="020B0604020202020204" pitchFamily="34" charset="0"/>
              <a:buChar char="•"/>
            </a:pPr>
            <a:endParaRPr lang="fr-FR" sz="30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3142255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fontScale="77500" lnSpcReduction="20000"/>
          </a:bodyPr>
          <a:lstStyle/>
          <a:p>
            <a:pPr marL="257175" indent="-257175" algn="l">
              <a:buFont typeface="Arial" panose="020B0604020202020204" pitchFamily="34" charset="0"/>
              <a:buChar char="•"/>
            </a:pPr>
            <a:r>
              <a:rPr lang="fr-FR" sz="3000" b="1" dirty="0"/>
              <a:t>L’établissement se regroupent dans une zone attribuée ou pas selon possibilités d’organisation. Eviter les brassages.</a:t>
            </a:r>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r>
              <a:rPr lang="fr-FR" sz="3000" b="1" dirty="0"/>
              <a:t>L’établissement a reçu avec l’organisation des transports un ordre de passage avec l’horaire de sa course.</a:t>
            </a:r>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r>
              <a:rPr lang="fr-FR" sz="3000" b="1" dirty="0"/>
              <a:t>Il va 10 à 15 ‘max pour s’échauffer dans une zone qui lui est dédié au niveau de la chambre d’appel. Prévoir X zones d’échauffements avant  la zone de départ.</a:t>
            </a:r>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r>
              <a:rPr lang="fr-FR" sz="3000" b="1" dirty="0"/>
              <a:t>A l’horaire de sa course, l’établissement se présente sur la ligne de départ et effectue sa course. Peloton max 60 personnes. Mettre à distance coureurs, portent le masque dans zone de départ.</a:t>
            </a:r>
          </a:p>
          <a:p>
            <a:pPr marL="257175" indent="-257175" algn="l">
              <a:buFont typeface="Arial" panose="020B0604020202020204" pitchFamily="34" charset="0"/>
              <a:buChar char="•"/>
            </a:pPr>
            <a:r>
              <a:rPr lang="fr-FR" sz="3000" b="1" dirty="0">
                <a:solidFill>
                  <a:srgbClr val="FF0000"/>
                </a:solidFill>
              </a:rPr>
              <a:t>L’ordre de passage pour les courses se fait par bus.</a:t>
            </a:r>
          </a:p>
          <a:p>
            <a:pPr algn="l"/>
            <a:endParaRPr lang="fr-FR" sz="3000" b="1" dirty="0"/>
          </a:p>
          <a:p>
            <a:pPr marL="428625" indent="-428625" algn="l">
              <a:buFont typeface="Arial" panose="020B0604020202020204" pitchFamily="34" charset="0"/>
              <a:buChar char="•"/>
            </a:pPr>
            <a:endParaRPr lang="fr-FR" sz="30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3252697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fontScale="85000" lnSpcReduction="20000"/>
          </a:bodyPr>
          <a:lstStyle/>
          <a:p>
            <a:pPr marL="257175" indent="-257175" algn="l">
              <a:buFont typeface="Arial" panose="020B0604020202020204" pitchFamily="34" charset="0"/>
              <a:buChar char="•"/>
            </a:pPr>
            <a:r>
              <a:rPr lang="fr-FR" sz="3000" b="1" dirty="0"/>
              <a:t>Les coureurs partent avec le masque et l’enlèvent après quelques mètres de course.</a:t>
            </a:r>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r>
              <a:rPr lang="fr-FR" sz="3000" b="1" dirty="0"/>
              <a:t>A l’arrivée : Ils remettent le masque. Mise à disposition de masques à l’arrivée pour les élèves qui l’ont perdu.</a:t>
            </a:r>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r>
              <a:rPr lang="fr-FR" sz="3000" b="1" dirty="0"/>
              <a:t>Ils récupèrent leur collation. La distribution de collation, on oubli le développement durable !!! Pas de distribution d’eau avec gobelet, de nourriture à distribuer.</a:t>
            </a:r>
          </a:p>
          <a:p>
            <a:pPr algn="l"/>
            <a:endParaRPr lang="fr-FR" sz="3000" b="1" dirty="0"/>
          </a:p>
          <a:p>
            <a:pPr marL="428625" indent="-428625" algn="l">
              <a:buFont typeface="Arial" panose="020B0604020202020204" pitchFamily="34" charset="0"/>
              <a:buChar char="•"/>
            </a:pPr>
            <a:r>
              <a:rPr lang="fr-FR" sz="3000" b="1" dirty="0"/>
              <a:t>Dés que la course est terminée, les collègues de l’établissement rejoignent leurs zone d’attente, récupèrent les affaires et repartent au bus directement.</a:t>
            </a:r>
          </a:p>
          <a:p>
            <a:pPr marL="428625" indent="-428625" algn="l">
              <a:buFont typeface="Arial" panose="020B0604020202020204" pitchFamily="34" charset="0"/>
              <a:buChar char="•"/>
            </a:pPr>
            <a:endParaRPr lang="fr-FR" sz="30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38818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a:bodyPr>
          <a:lstStyle/>
          <a:p>
            <a:pPr marL="257175" indent="-257175" algn="l">
              <a:buFont typeface="Arial" panose="020B0604020202020204" pitchFamily="34" charset="0"/>
              <a:buChar char="•"/>
            </a:pPr>
            <a:r>
              <a:rPr lang="fr-FR" sz="3000" b="1" u="sng" dirty="0">
                <a:solidFill>
                  <a:srgbClr val="FF0000"/>
                </a:solidFill>
              </a:rPr>
              <a:t>ORGANISATION DES TRANSPORTS:</a:t>
            </a:r>
          </a:p>
          <a:p>
            <a:pPr marL="257175" indent="-257175" algn="l">
              <a:buFont typeface="Arial" panose="020B0604020202020204" pitchFamily="34" charset="0"/>
              <a:buChar char="•"/>
            </a:pPr>
            <a:r>
              <a:rPr lang="fr-FR" sz="2400" b="1" dirty="0"/>
              <a:t>Pré-inscription sur Opuss pour avoir les chiffres par établissements et organiser les ramassages.</a:t>
            </a:r>
          </a:p>
          <a:p>
            <a:pPr marL="257175" indent="-257175" algn="l">
              <a:buFont typeface="Arial" panose="020B0604020202020204" pitchFamily="34" charset="0"/>
              <a:buChar char="•"/>
            </a:pPr>
            <a:r>
              <a:rPr lang="fr-FR" sz="2400" b="1" dirty="0"/>
              <a:t>Les horaires de ramassage doivent tenir compte de plusieurs paramètres :</a:t>
            </a:r>
          </a:p>
          <a:p>
            <a:pPr marL="257175" indent="-257175" algn="l">
              <a:buFont typeface="Arial" panose="020B0604020202020204" pitchFamily="34" charset="0"/>
              <a:buChar char="•"/>
            </a:pPr>
            <a:r>
              <a:rPr lang="fr-FR" sz="2400" b="1" dirty="0"/>
              <a:t>Horaire du départ de la course pour l’établissement et de son passage en zone d’échauffement en chambre d’Appel.</a:t>
            </a:r>
          </a:p>
          <a:p>
            <a:pPr marL="257175" indent="-257175" algn="l">
              <a:buFont typeface="Arial" panose="020B0604020202020204" pitchFamily="34" charset="0"/>
              <a:buChar char="•"/>
            </a:pPr>
            <a:r>
              <a:rPr lang="fr-FR" sz="2400" b="1" dirty="0"/>
              <a:t>Temps de trajet pour arriver sur le site.</a:t>
            </a:r>
          </a:p>
          <a:p>
            <a:pPr marL="257175" indent="-257175" algn="l">
              <a:buFont typeface="Arial" panose="020B0604020202020204" pitchFamily="34" charset="0"/>
              <a:buChar char="•"/>
            </a:pPr>
            <a:r>
              <a:rPr lang="fr-FR" sz="2400" b="1" dirty="0"/>
              <a:t>Faire courir au début les établissements qui sont les plus proches</a:t>
            </a:r>
          </a:p>
          <a:p>
            <a:pPr marL="257175" indent="-257175" algn="l">
              <a:buFont typeface="Arial" panose="020B0604020202020204" pitchFamily="34" charset="0"/>
              <a:buChar char="•"/>
            </a:pPr>
            <a:endParaRPr lang="fr-FR" sz="2400" b="1" dirty="0"/>
          </a:p>
          <a:p>
            <a:pPr marL="257175" indent="-257175" algn="l">
              <a:buFont typeface="Arial" panose="020B0604020202020204" pitchFamily="34" charset="0"/>
              <a:buChar char="•"/>
            </a:pPr>
            <a:endParaRPr lang="fr-FR" sz="2400" b="1" dirty="0"/>
          </a:p>
          <a:p>
            <a:pPr marL="257175" indent="-257175" algn="l">
              <a:buFont typeface="Arial" panose="020B0604020202020204" pitchFamily="34" charset="0"/>
              <a:buChar char="•"/>
            </a:pPr>
            <a:endParaRPr lang="fr-FR" sz="30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796905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C582489-5576-4C97-973B-D4B4ED7DF35F}"/>
              </a:ext>
            </a:extLst>
          </p:cNvPr>
          <p:cNvSpPr txBox="1"/>
          <p:nvPr/>
        </p:nvSpPr>
        <p:spPr>
          <a:xfrm>
            <a:off x="1691196" y="858141"/>
            <a:ext cx="5018658" cy="60016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noProof="0" dirty="0">
                <a:ln>
                  <a:noFill/>
                </a:ln>
                <a:solidFill>
                  <a:srgbClr val="0070C0"/>
                </a:solidFill>
                <a:effectLst/>
                <a:uLnTx/>
                <a:uFillTx/>
                <a:latin typeface="Calibri" panose="020F0502020204030204"/>
                <a:ea typeface="+mn-ea"/>
                <a:cs typeface="+mn-cs"/>
              </a:rPr>
              <a:t>CROSS UNSS: </a:t>
            </a:r>
            <a:r>
              <a:rPr kumimoji="0" lang="fr-FR" sz="2100" b="1" i="0" u="none" strike="noStrike" kern="1200" cap="none" spc="0" normalizeH="0" baseline="0" noProof="0" dirty="0">
                <a:ln>
                  <a:noFill/>
                </a:ln>
                <a:solidFill>
                  <a:srgbClr val="0070C0"/>
                </a:solidFill>
                <a:effectLst/>
                <a:uLnTx/>
                <a:uFillTx/>
                <a:latin typeface="Calibri" panose="020F0502020204030204"/>
                <a:ea typeface="+mn-ea"/>
                <a:cs typeface="+mn-cs"/>
              </a:rPr>
              <a:t>Exemple de dispositif</a:t>
            </a:r>
            <a:endParaRPr kumimoji="0" lang="fr-FR"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E828A479-3015-4331-9F0D-78A5BD18C9D3}"/>
              </a:ext>
            </a:extLst>
          </p:cNvPr>
          <p:cNvSpPr txBox="1"/>
          <p:nvPr/>
        </p:nvSpPr>
        <p:spPr>
          <a:xfrm>
            <a:off x="321815" y="2528708"/>
            <a:ext cx="870011" cy="50783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ROOST</a:t>
            </a:r>
          </a:p>
        </p:txBody>
      </p:sp>
      <p:sp>
        <p:nvSpPr>
          <p:cNvPr id="20" name="ZoneTexte 19">
            <a:extLst>
              <a:ext uri="{FF2B5EF4-FFF2-40B4-BE49-F238E27FC236}">
                <a16:creationId xmlns:a16="http://schemas.microsoft.com/office/drawing/2014/main" id="{24259B9F-ED02-41F6-8084-7FEF11A9B2DF}"/>
              </a:ext>
            </a:extLst>
          </p:cNvPr>
          <p:cNvSpPr txBox="1"/>
          <p:nvPr/>
        </p:nvSpPr>
        <p:spPr>
          <a:xfrm>
            <a:off x="321815" y="1910999"/>
            <a:ext cx="870010" cy="50783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PEVELE</a:t>
            </a:r>
          </a:p>
        </p:txBody>
      </p:sp>
      <p:sp>
        <p:nvSpPr>
          <p:cNvPr id="22" name="ZoneTexte 21">
            <a:extLst>
              <a:ext uri="{FF2B5EF4-FFF2-40B4-BE49-F238E27FC236}">
                <a16:creationId xmlns:a16="http://schemas.microsoft.com/office/drawing/2014/main" id="{28E4C19B-CB1F-4103-A328-53632FD528DA}"/>
              </a:ext>
            </a:extLst>
          </p:cNvPr>
          <p:cNvSpPr txBox="1"/>
          <p:nvPr/>
        </p:nvSpPr>
        <p:spPr>
          <a:xfrm>
            <a:off x="321815" y="3258490"/>
            <a:ext cx="870011" cy="50783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MASNY</a:t>
            </a:r>
          </a:p>
        </p:txBody>
      </p:sp>
      <p:sp>
        <p:nvSpPr>
          <p:cNvPr id="24" name="ZoneTexte 23">
            <a:extLst>
              <a:ext uri="{FF2B5EF4-FFF2-40B4-BE49-F238E27FC236}">
                <a16:creationId xmlns:a16="http://schemas.microsoft.com/office/drawing/2014/main" id="{57B959B1-6581-4F31-8807-690DB347AD07}"/>
              </a:ext>
            </a:extLst>
          </p:cNvPr>
          <p:cNvSpPr txBox="1"/>
          <p:nvPr/>
        </p:nvSpPr>
        <p:spPr>
          <a:xfrm>
            <a:off x="321815" y="3983815"/>
            <a:ext cx="870012" cy="71558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LALLAING</a:t>
            </a:r>
          </a:p>
        </p:txBody>
      </p:sp>
      <p:sp>
        <p:nvSpPr>
          <p:cNvPr id="26" name="ZoneTexte 25">
            <a:extLst>
              <a:ext uri="{FF2B5EF4-FFF2-40B4-BE49-F238E27FC236}">
                <a16:creationId xmlns:a16="http://schemas.microsoft.com/office/drawing/2014/main" id="{6525B307-F725-43F7-B94F-FB1C52F97858}"/>
              </a:ext>
            </a:extLst>
          </p:cNvPr>
          <p:cNvSpPr txBox="1"/>
          <p:nvPr/>
        </p:nvSpPr>
        <p:spPr>
          <a:xfrm>
            <a:off x="321815" y="4647350"/>
            <a:ext cx="870010" cy="50783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ANICHE</a:t>
            </a:r>
          </a:p>
        </p:txBody>
      </p:sp>
      <p:sp>
        <p:nvSpPr>
          <p:cNvPr id="27" name="ZoneTexte 26">
            <a:extLst>
              <a:ext uri="{FF2B5EF4-FFF2-40B4-BE49-F238E27FC236}">
                <a16:creationId xmlns:a16="http://schemas.microsoft.com/office/drawing/2014/main" id="{57EB707D-8516-469A-A4AC-5F8D22F955A3}"/>
              </a:ext>
            </a:extLst>
          </p:cNvPr>
          <p:cNvSpPr txBox="1"/>
          <p:nvPr/>
        </p:nvSpPr>
        <p:spPr>
          <a:xfrm>
            <a:off x="154249" y="1392833"/>
            <a:ext cx="1671222" cy="300082"/>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FF0000"/>
                </a:solidFill>
                <a:effectLst/>
                <a:uLnTx/>
                <a:uFillTx/>
                <a:latin typeface="Calibri" panose="020F0502020204030204"/>
                <a:ea typeface="+mn-ea"/>
                <a:cs typeface="+mn-cs"/>
              </a:rPr>
              <a:t>ZONE ATTENTE</a:t>
            </a:r>
          </a:p>
        </p:txBody>
      </p:sp>
      <p:sp>
        <p:nvSpPr>
          <p:cNvPr id="28" name="ZoneTexte 27">
            <a:extLst>
              <a:ext uri="{FF2B5EF4-FFF2-40B4-BE49-F238E27FC236}">
                <a16:creationId xmlns:a16="http://schemas.microsoft.com/office/drawing/2014/main" id="{EFE08121-9453-4D8E-8A44-8E2E5BF08DCA}"/>
              </a:ext>
            </a:extLst>
          </p:cNvPr>
          <p:cNvSpPr txBox="1"/>
          <p:nvPr/>
        </p:nvSpPr>
        <p:spPr>
          <a:xfrm>
            <a:off x="1553589" y="1915674"/>
            <a:ext cx="797881" cy="2793072"/>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ANICHE</a:t>
            </a:r>
          </a:p>
        </p:txBody>
      </p:sp>
      <p:sp>
        <p:nvSpPr>
          <p:cNvPr id="30" name="ZoneTexte 29">
            <a:extLst>
              <a:ext uri="{FF2B5EF4-FFF2-40B4-BE49-F238E27FC236}">
                <a16:creationId xmlns:a16="http://schemas.microsoft.com/office/drawing/2014/main" id="{57400E49-CEBF-45AA-B591-21941F51C690}"/>
              </a:ext>
            </a:extLst>
          </p:cNvPr>
          <p:cNvSpPr txBox="1"/>
          <p:nvPr/>
        </p:nvSpPr>
        <p:spPr>
          <a:xfrm>
            <a:off x="2482972" y="1922332"/>
            <a:ext cx="866129" cy="3000821"/>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LALLAING</a:t>
            </a:r>
          </a:p>
        </p:txBody>
      </p:sp>
      <p:sp>
        <p:nvSpPr>
          <p:cNvPr id="32" name="ZoneTexte 31">
            <a:extLst>
              <a:ext uri="{FF2B5EF4-FFF2-40B4-BE49-F238E27FC236}">
                <a16:creationId xmlns:a16="http://schemas.microsoft.com/office/drawing/2014/main" id="{1EE12C08-2A80-4A7A-B13F-CD3CA6A32025}"/>
              </a:ext>
            </a:extLst>
          </p:cNvPr>
          <p:cNvSpPr txBox="1"/>
          <p:nvPr/>
        </p:nvSpPr>
        <p:spPr>
          <a:xfrm>
            <a:off x="3472279" y="1922333"/>
            <a:ext cx="797881" cy="2793072"/>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MASNY</a:t>
            </a:r>
          </a:p>
        </p:txBody>
      </p:sp>
      <p:sp>
        <p:nvSpPr>
          <p:cNvPr id="34" name="ZoneTexte 33">
            <a:extLst>
              <a:ext uri="{FF2B5EF4-FFF2-40B4-BE49-F238E27FC236}">
                <a16:creationId xmlns:a16="http://schemas.microsoft.com/office/drawing/2014/main" id="{68608749-3455-4E6A-81AF-84A4E76A0400}"/>
              </a:ext>
            </a:extLst>
          </p:cNvPr>
          <p:cNvSpPr txBox="1"/>
          <p:nvPr/>
        </p:nvSpPr>
        <p:spPr>
          <a:xfrm>
            <a:off x="4424409" y="1922332"/>
            <a:ext cx="797881" cy="2793072"/>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ROOST</a:t>
            </a:r>
          </a:p>
        </p:txBody>
      </p:sp>
      <p:sp>
        <p:nvSpPr>
          <p:cNvPr id="35" name="ZoneTexte 34">
            <a:extLst>
              <a:ext uri="{FF2B5EF4-FFF2-40B4-BE49-F238E27FC236}">
                <a16:creationId xmlns:a16="http://schemas.microsoft.com/office/drawing/2014/main" id="{7D5C3C79-8964-40BB-8D02-4BBEA94AE6B3}"/>
              </a:ext>
            </a:extLst>
          </p:cNvPr>
          <p:cNvSpPr txBox="1"/>
          <p:nvPr/>
        </p:nvSpPr>
        <p:spPr>
          <a:xfrm>
            <a:off x="1553590" y="4855099"/>
            <a:ext cx="4589759" cy="300082"/>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FF0000"/>
                </a:solidFill>
                <a:effectLst/>
                <a:uLnTx/>
                <a:uFillTx/>
                <a:latin typeface="Calibri" panose="020F0502020204030204"/>
                <a:ea typeface="+mn-ea"/>
                <a:cs typeface="+mn-cs"/>
              </a:rPr>
              <a:t>ZONE ECHAUFFEMENT CHAMBRE APPEL (10’ à 15’)</a:t>
            </a:r>
          </a:p>
        </p:txBody>
      </p:sp>
      <p:sp>
        <p:nvSpPr>
          <p:cNvPr id="36" name="ZoneTexte 35">
            <a:extLst>
              <a:ext uri="{FF2B5EF4-FFF2-40B4-BE49-F238E27FC236}">
                <a16:creationId xmlns:a16="http://schemas.microsoft.com/office/drawing/2014/main" id="{C50195D8-7115-4727-B64B-AAE047F791EE}"/>
              </a:ext>
            </a:extLst>
          </p:cNvPr>
          <p:cNvSpPr txBox="1"/>
          <p:nvPr/>
        </p:nvSpPr>
        <p:spPr>
          <a:xfrm>
            <a:off x="5345468" y="1915674"/>
            <a:ext cx="797881" cy="3000821"/>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CLG ORCHIES</a:t>
            </a:r>
          </a:p>
        </p:txBody>
      </p:sp>
      <p:sp>
        <p:nvSpPr>
          <p:cNvPr id="37" name="Arc 36">
            <a:extLst>
              <a:ext uri="{FF2B5EF4-FFF2-40B4-BE49-F238E27FC236}">
                <a16:creationId xmlns:a16="http://schemas.microsoft.com/office/drawing/2014/main" id="{4FF20239-37A2-49CC-AC51-C9777CC9A9F6}"/>
              </a:ext>
            </a:extLst>
          </p:cNvPr>
          <p:cNvSpPr/>
          <p:nvPr/>
        </p:nvSpPr>
        <p:spPr>
          <a:xfrm>
            <a:off x="7051090" y="1915673"/>
            <a:ext cx="866129" cy="3145832"/>
          </a:xfrm>
          <a:prstGeom prst="arc">
            <a:avLst>
              <a:gd name="adj1" fmla="val 16200000"/>
              <a:gd name="adj2" fmla="val 542905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ZoneTexte 37">
            <a:extLst>
              <a:ext uri="{FF2B5EF4-FFF2-40B4-BE49-F238E27FC236}">
                <a16:creationId xmlns:a16="http://schemas.microsoft.com/office/drawing/2014/main" id="{C2D38E62-1872-4C67-A2A9-A2D1047331C6}"/>
              </a:ext>
            </a:extLst>
          </p:cNvPr>
          <p:cNvSpPr txBox="1"/>
          <p:nvPr/>
        </p:nvSpPr>
        <p:spPr>
          <a:xfrm>
            <a:off x="7164280" y="1349470"/>
            <a:ext cx="1151878" cy="507831"/>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FF0000"/>
                </a:solidFill>
                <a:effectLst/>
                <a:uLnTx/>
                <a:uFillTx/>
                <a:latin typeface="Calibri" panose="020F0502020204030204"/>
                <a:ea typeface="+mn-ea"/>
                <a:cs typeface="+mn-cs"/>
              </a:rPr>
              <a:t>ZONE DEPART</a:t>
            </a:r>
          </a:p>
        </p:txBody>
      </p:sp>
      <p:cxnSp>
        <p:nvCxnSpPr>
          <p:cNvPr id="40" name="Connecteur droit avec flèche 39">
            <a:extLst>
              <a:ext uri="{FF2B5EF4-FFF2-40B4-BE49-F238E27FC236}">
                <a16:creationId xmlns:a16="http://schemas.microsoft.com/office/drawing/2014/main" id="{28DE779C-E3F0-4D69-822C-397E02A98C67}"/>
              </a:ext>
            </a:extLst>
          </p:cNvPr>
          <p:cNvCxnSpPr>
            <a:stCxn id="20" idx="3"/>
          </p:cNvCxnSpPr>
          <p:nvPr/>
        </p:nvCxnSpPr>
        <p:spPr>
          <a:xfrm>
            <a:off x="1191825" y="2164915"/>
            <a:ext cx="4554247" cy="1048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670E7ED5-5966-4DCF-A9CD-443B4311AD2E}"/>
              </a:ext>
            </a:extLst>
          </p:cNvPr>
          <p:cNvCxnSpPr/>
          <p:nvPr/>
        </p:nvCxnSpPr>
        <p:spPr>
          <a:xfrm>
            <a:off x="1018713" y="2804357"/>
            <a:ext cx="3708647" cy="45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BB44C543-6B22-4375-98AA-B2470969A80C}"/>
              </a:ext>
            </a:extLst>
          </p:cNvPr>
          <p:cNvCxnSpPr>
            <a:stCxn id="22" idx="3"/>
          </p:cNvCxnSpPr>
          <p:nvPr/>
        </p:nvCxnSpPr>
        <p:spPr>
          <a:xfrm>
            <a:off x="1191826" y="3512406"/>
            <a:ext cx="2590062" cy="17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CD7E5EF2-9BEB-4F16-BBDC-678D37840030}"/>
              </a:ext>
            </a:extLst>
          </p:cNvPr>
          <p:cNvCxnSpPr/>
          <p:nvPr/>
        </p:nvCxnSpPr>
        <p:spPr>
          <a:xfrm flipV="1">
            <a:off x="1174069" y="3743239"/>
            <a:ext cx="1722271" cy="339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9BAF812E-478C-42E2-BD07-663D12701DB9}"/>
              </a:ext>
            </a:extLst>
          </p:cNvPr>
          <p:cNvCxnSpPr/>
          <p:nvPr/>
        </p:nvCxnSpPr>
        <p:spPr>
          <a:xfrm flipV="1">
            <a:off x="989860" y="4108985"/>
            <a:ext cx="980983" cy="696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05B00BC5-C04D-4109-A898-38BB901ACDF7}"/>
              </a:ext>
            </a:extLst>
          </p:cNvPr>
          <p:cNvSpPr txBox="1"/>
          <p:nvPr/>
        </p:nvSpPr>
        <p:spPr>
          <a:xfrm>
            <a:off x="6952882" y="2771083"/>
            <a:ext cx="866129" cy="715581"/>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0070C0"/>
                </a:solidFill>
                <a:effectLst/>
                <a:uLnTx/>
                <a:uFillTx/>
                <a:latin typeface="Calibri" panose="020F0502020204030204"/>
                <a:ea typeface="+mn-ea"/>
                <a:cs typeface="+mn-cs"/>
              </a:rPr>
              <a:t>COLLEGE FEFRRY DOUAI</a:t>
            </a:r>
          </a:p>
        </p:txBody>
      </p:sp>
    </p:spTree>
    <p:extLst>
      <p:ext uri="{BB962C8B-B14F-4D97-AF65-F5344CB8AC3E}">
        <p14:creationId xmlns:p14="http://schemas.microsoft.com/office/powerpoint/2010/main" val="1666955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fontScale="92500" lnSpcReduction="10000"/>
          </a:bodyPr>
          <a:lstStyle/>
          <a:p>
            <a:pPr marL="257175" indent="-257175" algn="l">
              <a:buFont typeface="Arial" panose="020B0604020202020204" pitchFamily="34" charset="0"/>
              <a:buChar char="•"/>
            </a:pPr>
            <a:r>
              <a:rPr lang="fr-FR" sz="2400" dirty="0"/>
              <a:t>Contacter et faire la demande à la municipalité pour l’organisation du Cross. Pas d’autorisation à faire en préfecture.</a:t>
            </a:r>
          </a:p>
          <a:p>
            <a:pPr marL="257175" indent="-257175" algn="l">
              <a:buFont typeface="Arial" panose="020B0604020202020204" pitchFamily="34" charset="0"/>
              <a:buChar char="•"/>
            </a:pPr>
            <a:r>
              <a:rPr lang="fr-FR" sz="2400" dirty="0"/>
              <a:t>Joindre votre dispositif, l’organisation, votre protocole sanitaire afin de rassurer. Avoir une réponse rapide, qu’il accepte bien l’organisation de cet événement sur leur territoire. </a:t>
            </a:r>
            <a:r>
              <a:rPr lang="fr-FR" sz="2400" dirty="0">
                <a:solidFill>
                  <a:srgbClr val="FF0000"/>
                </a:solidFill>
              </a:rPr>
              <a:t>Si passage zone rouge = possibilité d’annulation cross en fonction  des dispositions prises par le préfet.</a:t>
            </a:r>
          </a:p>
          <a:p>
            <a:pPr marL="257175" indent="-257175" algn="l">
              <a:buFont typeface="Arial" panose="020B0604020202020204" pitchFamily="34" charset="0"/>
              <a:buChar char="•"/>
            </a:pPr>
            <a:r>
              <a:rPr lang="fr-FR" sz="2400" dirty="0"/>
              <a:t>Travailler sur votre organisation collectivement, sur vos parcours. Plusieurs options possibles par rapport à notre fonctionnement du cross pour cette année.</a:t>
            </a:r>
          </a:p>
          <a:p>
            <a:pPr marL="257175" indent="-257175" algn="l">
              <a:buFont typeface="Arial" panose="020B0604020202020204" pitchFamily="34" charset="0"/>
              <a:buChar char="•"/>
            </a:pPr>
            <a:r>
              <a:rPr lang="fr-FR" sz="2400" dirty="0"/>
              <a:t>Parcours Unique.</a:t>
            </a:r>
          </a:p>
          <a:p>
            <a:pPr marL="257175" indent="-257175" algn="l">
              <a:buFont typeface="Arial" panose="020B0604020202020204" pitchFamily="34" charset="0"/>
              <a:buChar char="•"/>
            </a:pPr>
            <a:r>
              <a:rPr lang="fr-FR" sz="2400" dirty="0"/>
              <a:t>Parcours avec départ et arrivée unique et orientation BF-BG et MG-MF.</a:t>
            </a:r>
          </a:p>
          <a:p>
            <a:pPr marL="257175" indent="-257175" algn="l">
              <a:buFont typeface="Arial" panose="020B0604020202020204" pitchFamily="34" charset="0"/>
              <a:buChar char="•"/>
            </a:pPr>
            <a:r>
              <a:rPr lang="fr-FR" sz="2400" dirty="0"/>
              <a:t>Deux parcours différents avec Départ et arrivée différentes. Mais départ simultané des différentes catégories (BF-BG / MF-MG). C’est l’objet de votre travail en groupe du jour.</a:t>
            </a:r>
            <a:endParaRPr lang="fr-FR" sz="2400" b="1" dirty="0"/>
          </a:p>
          <a:p>
            <a:pPr marL="428625" indent="-428625" algn="l">
              <a:buFont typeface="Arial" panose="020B0604020202020204" pitchFamily="34" charset="0"/>
              <a:buChar char="•"/>
            </a:pPr>
            <a:endParaRPr lang="fr-FR" sz="2400" b="1" dirty="0"/>
          </a:p>
          <a:p>
            <a:pPr marL="257175" indent="-257175" algn="l">
              <a:buFont typeface="Arial" panose="020B0604020202020204" pitchFamily="34" charset="0"/>
              <a:buChar char="•"/>
            </a:pPr>
            <a:endParaRPr lang="fr-FR" sz="1200" b="1" u="sng" dirty="0"/>
          </a:p>
        </p:txBody>
      </p:sp>
    </p:spTree>
    <p:extLst>
      <p:ext uri="{BB962C8B-B14F-4D97-AF65-F5344CB8AC3E}">
        <p14:creationId xmlns:p14="http://schemas.microsoft.com/office/powerpoint/2010/main" val="859695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2D7EC-4D78-41A4-8552-DFCD55352C73}"/>
              </a:ext>
            </a:extLst>
          </p:cNvPr>
          <p:cNvSpPr>
            <a:spLocks noGrp="1"/>
          </p:cNvSpPr>
          <p:nvPr>
            <p:ph type="ctrTitle"/>
          </p:nvPr>
        </p:nvSpPr>
        <p:spPr>
          <a:xfrm>
            <a:off x="1143000" y="909589"/>
            <a:ext cx="6858000" cy="569777"/>
          </a:xfrm>
        </p:spPr>
        <p:txBody>
          <a:bodyPr>
            <a:normAutofit fontScale="90000"/>
          </a:bodyPr>
          <a:lstStyle/>
          <a:p>
            <a:r>
              <a:rPr lang="fr-FR" b="1" dirty="0">
                <a:solidFill>
                  <a:srgbClr val="0070C0"/>
                </a:solidFill>
                <a:latin typeface="+mn-lt"/>
              </a:rPr>
              <a:t>CROSS UNSS 2° Tour</a:t>
            </a:r>
          </a:p>
        </p:txBody>
      </p:sp>
      <p:sp>
        <p:nvSpPr>
          <p:cNvPr id="3" name="Sous-titre 2">
            <a:extLst>
              <a:ext uri="{FF2B5EF4-FFF2-40B4-BE49-F238E27FC236}">
                <a16:creationId xmlns:a16="http://schemas.microsoft.com/office/drawing/2014/main" id="{783145FA-4E46-40D5-9299-AC4870CDB0A7}"/>
              </a:ext>
            </a:extLst>
          </p:cNvPr>
          <p:cNvSpPr>
            <a:spLocks noGrp="1"/>
          </p:cNvSpPr>
          <p:nvPr>
            <p:ph type="subTitle" idx="1"/>
          </p:nvPr>
        </p:nvSpPr>
        <p:spPr>
          <a:xfrm>
            <a:off x="173114" y="1479365"/>
            <a:ext cx="8802210" cy="4401104"/>
          </a:xfrm>
        </p:spPr>
        <p:txBody>
          <a:bodyPr>
            <a:normAutofit/>
          </a:bodyPr>
          <a:lstStyle/>
          <a:p>
            <a:pPr marL="428625" indent="-428625" algn="l">
              <a:buFont typeface="Arial" panose="020B0604020202020204" pitchFamily="34" charset="0"/>
              <a:buChar char="•"/>
            </a:pPr>
            <a:endParaRPr lang="fr-FR" sz="2400" b="1" dirty="0"/>
          </a:p>
          <a:p>
            <a:pPr marL="214313" indent="-214313" algn="l">
              <a:buFont typeface="Arial" panose="020B0604020202020204" pitchFamily="34" charset="0"/>
              <a:buChar char="•"/>
            </a:pPr>
            <a:r>
              <a:rPr lang="fr-FR" sz="2100" b="1" dirty="0"/>
              <a:t>Deux scénarios envisagés : </a:t>
            </a:r>
          </a:p>
          <a:p>
            <a:pPr marL="385763" indent="-385763" algn="l">
              <a:buFont typeface="+mj-lt"/>
              <a:buAutoNum type="arabicPeriod"/>
            </a:pPr>
            <a:r>
              <a:rPr lang="fr-FR" sz="2100" b="1" dirty="0"/>
              <a:t>On fonctionne comme avant avec une jauge par course à la baisse. Classement par course et catégorie avec chronométrie électrique.</a:t>
            </a:r>
          </a:p>
          <a:p>
            <a:pPr marL="385763" indent="-385763" algn="l">
              <a:buFont typeface="+mj-lt"/>
              <a:buAutoNum type="arabicPeriod"/>
            </a:pPr>
            <a:r>
              <a:rPr lang="fr-FR" sz="2100" b="1" dirty="0"/>
              <a:t>On fait des courses par équipe constitué et mixte (BG-BF) et (MG-MF) (CG-CF) (JSF-JSG) avec un départ toutes les X minutes ou 30¨ . Un équipe par établissement qualifiée afin que tous les établissements </a:t>
            </a:r>
            <a:r>
              <a:rPr lang="fr-FR" sz="2100" b="1"/>
              <a:t>soient représentés.</a:t>
            </a:r>
            <a:endParaRPr lang="fr-FR" sz="2100" b="1" dirty="0"/>
          </a:p>
        </p:txBody>
      </p:sp>
    </p:spTree>
    <p:extLst>
      <p:ext uri="{BB962C8B-B14F-4D97-AF65-F5344CB8AC3E}">
        <p14:creationId xmlns:p14="http://schemas.microsoft.com/office/powerpoint/2010/main" val="33345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930C7-1199-4CBA-B977-BF9A63CFC651}"/>
              </a:ext>
            </a:extLst>
          </p:cNvPr>
          <p:cNvSpPr>
            <a:spLocks noGrp="1"/>
          </p:cNvSpPr>
          <p:nvPr>
            <p:ph type="title"/>
          </p:nvPr>
        </p:nvSpPr>
        <p:spPr/>
        <p:txBody>
          <a:bodyPr/>
          <a:lstStyle/>
          <a:p>
            <a:r>
              <a:rPr lang="fr-FR" dirty="0"/>
              <a:t>CALENDRIER UNSS 2020-2021</a:t>
            </a:r>
          </a:p>
        </p:txBody>
      </p:sp>
      <p:graphicFrame>
        <p:nvGraphicFramePr>
          <p:cNvPr id="5" name="Tableau 5">
            <a:extLst>
              <a:ext uri="{FF2B5EF4-FFF2-40B4-BE49-F238E27FC236}">
                <a16:creationId xmlns:a16="http://schemas.microsoft.com/office/drawing/2014/main" id="{190F2539-4782-4C09-BE8D-A14C4AE50112}"/>
              </a:ext>
            </a:extLst>
          </p:cNvPr>
          <p:cNvGraphicFramePr>
            <a:graphicFrameLocks noGrp="1"/>
          </p:cNvGraphicFramePr>
          <p:nvPr>
            <p:ph idx="1"/>
            <p:extLst>
              <p:ext uri="{D42A27DB-BD31-4B8C-83A1-F6EECF244321}">
                <p14:modId xmlns:p14="http://schemas.microsoft.com/office/powerpoint/2010/main" val="2577309384"/>
              </p:ext>
            </p:extLst>
          </p:nvPr>
        </p:nvGraphicFramePr>
        <p:xfrm>
          <a:off x="438291" y="1282700"/>
          <a:ext cx="8267418" cy="4998720"/>
        </p:xfrm>
        <a:graphic>
          <a:graphicData uri="http://schemas.openxmlformats.org/drawingml/2006/table">
            <a:tbl>
              <a:tblPr firstRow="1" bandRow="1">
                <a:tableStyleId>{5C22544A-7EE6-4342-B048-85BDC9FD1C3A}</a:tableStyleId>
              </a:tblPr>
              <a:tblGrid>
                <a:gridCol w="1588217">
                  <a:extLst>
                    <a:ext uri="{9D8B030D-6E8A-4147-A177-3AD203B41FA5}">
                      <a16:colId xmlns:a16="http://schemas.microsoft.com/office/drawing/2014/main" val="2587333932"/>
                    </a:ext>
                  </a:extLst>
                </a:gridCol>
                <a:gridCol w="4293450">
                  <a:extLst>
                    <a:ext uri="{9D8B030D-6E8A-4147-A177-3AD203B41FA5}">
                      <a16:colId xmlns:a16="http://schemas.microsoft.com/office/drawing/2014/main" val="4106795861"/>
                    </a:ext>
                  </a:extLst>
                </a:gridCol>
                <a:gridCol w="2385751">
                  <a:extLst>
                    <a:ext uri="{9D8B030D-6E8A-4147-A177-3AD203B41FA5}">
                      <a16:colId xmlns:a16="http://schemas.microsoft.com/office/drawing/2014/main" val="2939586058"/>
                    </a:ext>
                  </a:extLst>
                </a:gridCol>
              </a:tblGrid>
              <a:tr h="286484">
                <a:tc>
                  <a:txBody>
                    <a:bodyPr/>
                    <a:lstStyle/>
                    <a:p>
                      <a:pPr algn="ctr"/>
                      <a:r>
                        <a:rPr lang="fr-FR" sz="1600" dirty="0"/>
                        <a:t>DATES</a:t>
                      </a:r>
                    </a:p>
                  </a:txBody>
                  <a:tcPr/>
                </a:tc>
                <a:tc>
                  <a:txBody>
                    <a:bodyPr/>
                    <a:lstStyle/>
                    <a:p>
                      <a:pPr algn="ctr"/>
                      <a:r>
                        <a:rPr lang="fr-FR" sz="1600" dirty="0"/>
                        <a:t>EVENEMENTS</a:t>
                      </a:r>
                    </a:p>
                  </a:txBody>
                  <a:tcPr/>
                </a:tc>
                <a:tc>
                  <a:txBody>
                    <a:bodyPr/>
                    <a:lstStyle/>
                    <a:p>
                      <a:pPr algn="ctr"/>
                      <a:r>
                        <a:rPr lang="fr-FR" sz="1600" dirty="0"/>
                        <a:t>Lieux</a:t>
                      </a:r>
                    </a:p>
                  </a:txBody>
                  <a:tcPr/>
                </a:tc>
                <a:extLst>
                  <a:ext uri="{0D108BD9-81ED-4DB2-BD59-A6C34878D82A}">
                    <a16:rowId xmlns:a16="http://schemas.microsoft.com/office/drawing/2014/main" val="2742400602"/>
                  </a:ext>
                </a:extLst>
              </a:tr>
              <a:tr h="260440">
                <a:tc>
                  <a:txBody>
                    <a:bodyPr/>
                    <a:lstStyle/>
                    <a:p>
                      <a:r>
                        <a:rPr lang="fr-FR" sz="1200" dirty="0"/>
                        <a:t>07 octobre 2020</a:t>
                      </a:r>
                    </a:p>
                  </a:txBody>
                  <a:tcPr/>
                </a:tc>
                <a:tc>
                  <a:txBody>
                    <a:bodyPr/>
                    <a:lstStyle/>
                    <a:p>
                      <a:r>
                        <a:rPr lang="fr-FR" sz="1200" dirty="0"/>
                        <a:t>Raids d’automne (Multi Activités)</a:t>
                      </a:r>
                    </a:p>
                  </a:txBody>
                  <a:tcPr/>
                </a:tc>
                <a:tc>
                  <a:txBody>
                    <a:bodyPr/>
                    <a:lstStyle/>
                    <a:p>
                      <a:r>
                        <a:rPr lang="fr-FR" sz="1200" dirty="0"/>
                        <a:t>Cambrai / Dunkerque</a:t>
                      </a:r>
                    </a:p>
                  </a:txBody>
                  <a:tcPr/>
                </a:tc>
                <a:extLst>
                  <a:ext uri="{0D108BD9-81ED-4DB2-BD59-A6C34878D82A}">
                    <a16:rowId xmlns:a16="http://schemas.microsoft.com/office/drawing/2014/main" val="4267628306"/>
                  </a:ext>
                </a:extLst>
              </a:tr>
              <a:tr h="260440">
                <a:tc>
                  <a:txBody>
                    <a:bodyPr/>
                    <a:lstStyle/>
                    <a:p>
                      <a:r>
                        <a:rPr lang="fr-FR" sz="1200" dirty="0"/>
                        <a:t>14 octobre 2020</a:t>
                      </a:r>
                    </a:p>
                  </a:txBody>
                  <a:tcPr/>
                </a:tc>
                <a:tc>
                  <a:txBody>
                    <a:bodyPr/>
                    <a:lstStyle/>
                    <a:p>
                      <a:r>
                        <a:rPr lang="fr-FR" sz="1200" dirty="0"/>
                        <a:t>Formations JO</a:t>
                      </a:r>
                    </a:p>
                  </a:txBody>
                  <a:tcPr/>
                </a:tc>
                <a:tc>
                  <a:txBody>
                    <a:bodyPr/>
                    <a:lstStyle/>
                    <a:p>
                      <a:r>
                        <a:rPr lang="fr-FR" sz="1200" dirty="0"/>
                        <a:t>Département du Nord</a:t>
                      </a:r>
                    </a:p>
                  </a:txBody>
                  <a:tcPr/>
                </a:tc>
                <a:extLst>
                  <a:ext uri="{0D108BD9-81ED-4DB2-BD59-A6C34878D82A}">
                    <a16:rowId xmlns:a16="http://schemas.microsoft.com/office/drawing/2014/main" val="860568915"/>
                  </a:ext>
                </a:extLst>
              </a:tr>
              <a:tr h="260440">
                <a:tc>
                  <a:txBody>
                    <a:bodyPr/>
                    <a:lstStyle/>
                    <a:p>
                      <a:r>
                        <a:rPr lang="fr-FR" sz="1200" dirty="0"/>
                        <a:t>14 octobre 2020</a:t>
                      </a:r>
                    </a:p>
                  </a:txBody>
                  <a:tcPr/>
                </a:tc>
                <a:tc>
                  <a:txBody>
                    <a:bodyPr/>
                    <a:lstStyle/>
                    <a:p>
                      <a:r>
                        <a:rPr lang="fr-FR" sz="1200" dirty="0"/>
                        <a:t>Challenge APPN des classes de 5</a:t>
                      </a:r>
                      <a:r>
                        <a:rPr lang="fr-FR" sz="1200" baseline="30000" dirty="0"/>
                        <a:t>ème</a:t>
                      </a:r>
                      <a:endParaRPr lang="fr-FR" sz="1200" dirty="0"/>
                    </a:p>
                  </a:txBody>
                  <a:tcPr/>
                </a:tc>
                <a:tc>
                  <a:txBody>
                    <a:bodyPr/>
                    <a:lstStyle/>
                    <a:p>
                      <a:r>
                        <a:rPr lang="fr-FR" sz="1200" dirty="0"/>
                        <a:t>Fourmies</a:t>
                      </a:r>
                    </a:p>
                  </a:txBody>
                  <a:tcPr/>
                </a:tc>
                <a:extLst>
                  <a:ext uri="{0D108BD9-81ED-4DB2-BD59-A6C34878D82A}">
                    <a16:rowId xmlns:a16="http://schemas.microsoft.com/office/drawing/2014/main" val="1653375435"/>
                  </a:ext>
                </a:extLst>
              </a:tr>
              <a:tr h="260440">
                <a:tc>
                  <a:txBody>
                    <a:bodyPr/>
                    <a:lstStyle/>
                    <a:p>
                      <a:r>
                        <a:rPr lang="fr-FR" sz="1200" dirty="0"/>
                        <a:t>03 et 04 novembre </a:t>
                      </a:r>
                    </a:p>
                  </a:txBody>
                  <a:tcPr/>
                </a:tc>
                <a:tc>
                  <a:txBody>
                    <a:bodyPr/>
                    <a:lstStyle/>
                    <a:p>
                      <a:r>
                        <a:rPr lang="fr-FR" sz="1200" dirty="0"/>
                        <a:t>Qualifications CF Raids Multi-Activités Clg et </a:t>
                      </a:r>
                      <a:r>
                        <a:rPr lang="fr-FR" sz="1200" dirty="0" err="1"/>
                        <a:t>Lyc</a:t>
                      </a:r>
                      <a:endParaRPr lang="fr-FR" sz="1200" dirty="0"/>
                    </a:p>
                  </a:txBody>
                  <a:tcPr/>
                </a:tc>
                <a:tc>
                  <a:txBody>
                    <a:bodyPr/>
                    <a:lstStyle/>
                    <a:p>
                      <a:endParaRPr lang="fr-FR" sz="1200" dirty="0"/>
                    </a:p>
                  </a:txBody>
                  <a:tcPr/>
                </a:tc>
                <a:extLst>
                  <a:ext uri="{0D108BD9-81ED-4DB2-BD59-A6C34878D82A}">
                    <a16:rowId xmlns:a16="http://schemas.microsoft.com/office/drawing/2014/main" val="1800827056"/>
                  </a:ext>
                </a:extLst>
              </a:tr>
              <a:tr h="260440">
                <a:tc>
                  <a:txBody>
                    <a:bodyPr/>
                    <a:lstStyle/>
                    <a:p>
                      <a:r>
                        <a:rPr lang="fr-FR" sz="1200" dirty="0"/>
                        <a:t>02 décembre 2020</a:t>
                      </a:r>
                    </a:p>
                  </a:txBody>
                  <a:tcPr/>
                </a:tc>
                <a:tc>
                  <a:txBody>
                    <a:bodyPr/>
                    <a:lstStyle/>
                    <a:p>
                      <a:r>
                        <a:rPr lang="fr-FR" sz="1200" dirty="0"/>
                        <a:t>CROSS Départemental</a:t>
                      </a:r>
                    </a:p>
                  </a:txBody>
                  <a:tcPr/>
                </a:tc>
                <a:tc>
                  <a:txBody>
                    <a:bodyPr/>
                    <a:lstStyle/>
                    <a:p>
                      <a:r>
                        <a:rPr lang="fr-FR" sz="1200" dirty="0"/>
                        <a:t>Stadium Villeneuve d’Ascq</a:t>
                      </a:r>
                    </a:p>
                  </a:txBody>
                  <a:tcPr/>
                </a:tc>
                <a:extLst>
                  <a:ext uri="{0D108BD9-81ED-4DB2-BD59-A6C34878D82A}">
                    <a16:rowId xmlns:a16="http://schemas.microsoft.com/office/drawing/2014/main" val="1395086308"/>
                  </a:ext>
                </a:extLst>
              </a:tr>
              <a:tr h="260440">
                <a:tc>
                  <a:txBody>
                    <a:bodyPr/>
                    <a:lstStyle/>
                    <a:p>
                      <a:r>
                        <a:rPr lang="fr-FR" sz="1200" dirty="0"/>
                        <a:t>16 décembre 2020</a:t>
                      </a:r>
                    </a:p>
                  </a:txBody>
                  <a:tcPr/>
                </a:tc>
                <a:tc>
                  <a:txBody>
                    <a:bodyPr/>
                    <a:lstStyle/>
                    <a:p>
                      <a:r>
                        <a:rPr lang="fr-FR" sz="1200" dirty="0"/>
                        <a:t>CROSS Académique</a:t>
                      </a:r>
                    </a:p>
                  </a:txBody>
                  <a:tcPr/>
                </a:tc>
                <a:tc>
                  <a:txBody>
                    <a:bodyPr/>
                    <a:lstStyle/>
                    <a:p>
                      <a:r>
                        <a:rPr lang="fr-FR" sz="1200" dirty="0"/>
                        <a:t>Armentières</a:t>
                      </a:r>
                    </a:p>
                  </a:txBody>
                  <a:tcPr/>
                </a:tc>
                <a:extLst>
                  <a:ext uri="{0D108BD9-81ED-4DB2-BD59-A6C34878D82A}">
                    <a16:rowId xmlns:a16="http://schemas.microsoft.com/office/drawing/2014/main" val="870518569"/>
                  </a:ext>
                </a:extLst>
              </a:tr>
              <a:tr h="260440">
                <a:tc>
                  <a:txBody>
                    <a:bodyPr/>
                    <a:lstStyle/>
                    <a:p>
                      <a:r>
                        <a:rPr lang="fr-FR" sz="1200" dirty="0"/>
                        <a:t>20 janvier 2021</a:t>
                      </a:r>
                    </a:p>
                  </a:txBody>
                  <a:tcPr/>
                </a:tc>
                <a:tc>
                  <a:txBody>
                    <a:bodyPr/>
                    <a:lstStyle/>
                    <a:p>
                      <a:r>
                        <a:rPr lang="fr-FR" sz="1200" dirty="0"/>
                        <a:t>Finales Départementales Sports Co LF-JG-LP</a:t>
                      </a:r>
                    </a:p>
                  </a:txBody>
                  <a:tcPr/>
                </a:tc>
                <a:tc>
                  <a:txBody>
                    <a:bodyPr/>
                    <a:lstStyle/>
                    <a:p>
                      <a:endParaRPr lang="fr-FR" sz="1200" dirty="0"/>
                    </a:p>
                  </a:txBody>
                  <a:tcPr/>
                </a:tc>
                <a:extLst>
                  <a:ext uri="{0D108BD9-81ED-4DB2-BD59-A6C34878D82A}">
                    <a16:rowId xmlns:a16="http://schemas.microsoft.com/office/drawing/2014/main" val="2304624756"/>
                  </a:ext>
                </a:extLst>
              </a:tr>
              <a:tr h="260440">
                <a:tc>
                  <a:txBody>
                    <a:bodyPr/>
                    <a:lstStyle/>
                    <a:p>
                      <a:r>
                        <a:rPr lang="fr-FR" sz="1200" dirty="0"/>
                        <a:t>03 févier 2021</a:t>
                      </a:r>
                    </a:p>
                  </a:txBody>
                  <a:tcPr/>
                </a:tc>
                <a:tc>
                  <a:txBody>
                    <a:bodyPr/>
                    <a:lstStyle/>
                    <a:p>
                      <a:r>
                        <a:rPr lang="fr-FR" sz="1200" dirty="0"/>
                        <a:t>Finales Académiques Sports Co LT-JG-LP</a:t>
                      </a:r>
                    </a:p>
                  </a:txBody>
                  <a:tcPr/>
                </a:tc>
                <a:tc>
                  <a:txBody>
                    <a:bodyPr/>
                    <a:lstStyle/>
                    <a:p>
                      <a:r>
                        <a:rPr lang="fr-FR" sz="1200" dirty="0"/>
                        <a:t>Dunkerque ?</a:t>
                      </a:r>
                    </a:p>
                  </a:txBody>
                  <a:tcPr/>
                </a:tc>
                <a:extLst>
                  <a:ext uri="{0D108BD9-81ED-4DB2-BD59-A6C34878D82A}">
                    <a16:rowId xmlns:a16="http://schemas.microsoft.com/office/drawing/2014/main" val="943565484"/>
                  </a:ext>
                </a:extLst>
              </a:tr>
              <a:tr h="260440">
                <a:tc>
                  <a:txBody>
                    <a:bodyPr/>
                    <a:lstStyle/>
                    <a:p>
                      <a:r>
                        <a:rPr lang="fr-FR" sz="1200" dirty="0"/>
                        <a:t>17 février 2021</a:t>
                      </a:r>
                    </a:p>
                  </a:txBody>
                  <a:tcPr/>
                </a:tc>
                <a:tc>
                  <a:txBody>
                    <a:bodyPr/>
                    <a:lstStyle/>
                    <a:p>
                      <a:r>
                        <a:rPr lang="fr-FR" sz="1200" dirty="0"/>
                        <a:t>Inter-Académies Sports Co LF-JG-LP</a:t>
                      </a:r>
                    </a:p>
                  </a:txBody>
                  <a:tcPr/>
                </a:tc>
                <a:tc>
                  <a:txBody>
                    <a:bodyPr/>
                    <a:lstStyle/>
                    <a:p>
                      <a:endParaRPr lang="fr-FR" sz="1200" dirty="0"/>
                    </a:p>
                  </a:txBody>
                  <a:tcPr/>
                </a:tc>
                <a:extLst>
                  <a:ext uri="{0D108BD9-81ED-4DB2-BD59-A6C34878D82A}">
                    <a16:rowId xmlns:a16="http://schemas.microsoft.com/office/drawing/2014/main" val="2278502585"/>
                  </a:ext>
                </a:extLst>
              </a:tr>
              <a:tr h="260440">
                <a:tc>
                  <a:txBody>
                    <a:bodyPr/>
                    <a:lstStyle/>
                    <a:p>
                      <a:r>
                        <a:rPr lang="fr-FR" sz="1200" dirty="0"/>
                        <a:t>17 mars 2021</a:t>
                      </a:r>
                    </a:p>
                  </a:txBody>
                  <a:tcPr/>
                </a:tc>
                <a:tc>
                  <a:txBody>
                    <a:bodyPr/>
                    <a:lstStyle/>
                    <a:p>
                      <a:r>
                        <a:rPr lang="fr-FR" sz="1200" dirty="0"/>
                        <a:t>Finales Départementales Sports Co Collèges</a:t>
                      </a:r>
                    </a:p>
                  </a:txBody>
                  <a:tcPr/>
                </a:tc>
                <a:tc>
                  <a:txBody>
                    <a:bodyPr/>
                    <a:lstStyle/>
                    <a:p>
                      <a:r>
                        <a:rPr lang="fr-FR" sz="1200" dirty="0"/>
                        <a:t>Cambrai ?</a:t>
                      </a:r>
                    </a:p>
                  </a:txBody>
                  <a:tcPr/>
                </a:tc>
                <a:extLst>
                  <a:ext uri="{0D108BD9-81ED-4DB2-BD59-A6C34878D82A}">
                    <a16:rowId xmlns:a16="http://schemas.microsoft.com/office/drawing/2014/main" val="3891242157"/>
                  </a:ext>
                </a:extLst>
              </a:tr>
              <a:tr h="260440">
                <a:tc>
                  <a:txBody>
                    <a:bodyPr/>
                    <a:lstStyle/>
                    <a:p>
                      <a:r>
                        <a:rPr lang="fr-FR" sz="1200" dirty="0"/>
                        <a:t>24 mars 2021</a:t>
                      </a:r>
                    </a:p>
                  </a:txBody>
                  <a:tcPr/>
                </a:tc>
                <a:tc>
                  <a:txBody>
                    <a:bodyPr/>
                    <a:lstStyle/>
                    <a:p>
                      <a:r>
                        <a:rPr lang="fr-FR" sz="1200" dirty="0"/>
                        <a:t>AMAZONE</a:t>
                      </a:r>
                    </a:p>
                  </a:txBody>
                  <a:tcPr/>
                </a:tc>
                <a:tc>
                  <a:txBody>
                    <a:bodyPr/>
                    <a:lstStyle/>
                    <a:p>
                      <a:r>
                        <a:rPr lang="fr-FR" sz="1200" dirty="0"/>
                        <a:t>Stadium Villeneuve d’Ascq</a:t>
                      </a:r>
                    </a:p>
                  </a:txBody>
                  <a:tcPr/>
                </a:tc>
                <a:extLst>
                  <a:ext uri="{0D108BD9-81ED-4DB2-BD59-A6C34878D82A}">
                    <a16:rowId xmlns:a16="http://schemas.microsoft.com/office/drawing/2014/main" val="3490319110"/>
                  </a:ext>
                </a:extLst>
              </a:tr>
              <a:tr h="260440">
                <a:tc>
                  <a:txBody>
                    <a:bodyPr/>
                    <a:lstStyle/>
                    <a:p>
                      <a:r>
                        <a:rPr lang="fr-FR" sz="1200" dirty="0"/>
                        <a:t>31 mars 2021</a:t>
                      </a:r>
                    </a:p>
                  </a:txBody>
                  <a:tcPr/>
                </a:tc>
                <a:tc>
                  <a:txBody>
                    <a:bodyPr/>
                    <a:lstStyle/>
                    <a:p>
                      <a:r>
                        <a:rPr lang="fr-FR" sz="1200" dirty="0"/>
                        <a:t>Finales Académiques Sports Co Collèges</a:t>
                      </a:r>
                    </a:p>
                  </a:txBody>
                  <a:tcPr/>
                </a:tc>
                <a:tc>
                  <a:txBody>
                    <a:bodyPr/>
                    <a:lstStyle/>
                    <a:p>
                      <a:r>
                        <a:rPr lang="fr-FR" sz="1200" dirty="0"/>
                        <a:t>Arras</a:t>
                      </a:r>
                    </a:p>
                  </a:txBody>
                  <a:tcPr/>
                </a:tc>
                <a:extLst>
                  <a:ext uri="{0D108BD9-81ED-4DB2-BD59-A6C34878D82A}">
                    <a16:rowId xmlns:a16="http://schemas.microsoft.com/office/drawing/2014/main" val="772675777"/>
                  </a:ext>
                </a:extLst>
              </a:tr>
              <a:tr h="260440">
                <a:tc>
                  <a:txBody>
                    <a:bodyPr/>
                    <a:lstStyle/>
                    <a:p>
                      <a:r>
                        <a:rPr lang="fr-FR" sz="1200" dirty="0">
                          <a:solidFill>
                            <a:srgbClr val="FF0000"/>
                          </a:solidFill>
                        </a:rPr>
                        <a:t>06 au 08 avril 2021</a:t>
                      </a:r>
                    </a:p>
                  </a:txBody>
                  <a:tcPr/>
                </a:tc>
                <a:tc>
                  <a:txBody>
                    <a:bodyPr/>
                    <a:lstStyle/>
                    <a:p>
                      <a:r>
                        <a:rPr lang="fr-FR" sz="1200" dirty="0">
                          <a:solidFill>
                            <a:srgbClr val="FF0000"/>
                          </a:solidFill>
                        </a:rPr>
                        <a:t>CHAMPIONNAT DE FRANCE DE TENNIS DE TABLE LYC</a:t>
                      </a:r>
                    </a:p>
                  </a:txBody>
                  <a:tcPr/>
                </a:tc>
                <a:tc>
                  <a:txBody>
                    <a:bodyPr/>
                    <a:lstStyle/>
                    <a:p>
                      <a:r>
                        <a:rPr lang="fr-FR" sz="1200" dirty="0">
                          <a:solidFill>
                            <a:srgbClr val="FF0000"/>
                          </a:solidFill>
                        </a:rPr>
                        <a:t>Neuville en Ferrain</a:t>
                      </a:r>
                    </a:p>
                  </a:txBody>
                  <a:tcPr/>
                </a:tc>
                <a:extLst>
                  <a:ext uri="{0D108BD9-81ED-4DB2-BD59-A6C34878D82A}">
                    <a16:rowId xmlns:a16="http://schemas.microsoft.com/office/drawing/2014/main" val="1351721229"/>
                  </a:ext>
                </a:extLst>
              </a:tr>
              <a:tr h="260440">
                <a:tc>
                  <a:txBody>
                    <a:bodyPr/>
                    <a:lstStyle/>
                    <a:p>
                      <a:r>
                        <a:rPr lang="fr-FR" sz="1200" dirty="0"/>
                        <a:t>14 avril 2021</a:t>
                      </a:r>
                    </a:p>
                  </a:txBody>
                  <a:tcPr/>
                </a:tc>
                <a:tc>
                  <a:txBody>
                    <a:bodyPr/>
                    <a:lstStyle/>
                    <a:p>
                      <a:r>
                        <a:rPr lang="fr-FR" sz="1200" dirty="0"/>
                        <a:t>Inter-Académies Sports Co Collèges</a:t>
                      </a:r>
                    </a:p>
                  </a:txBody>
                  <a:tcPr/>
                </a:tc>
                <a:tc>
                  <a:txBody>
                    <a:bodyPr/>
                    <a:lstStyle/>
                    <a:p>
                      <a:endParaRPr lang="fr-FR" sz="1200" dirty="0"/>
                    </a:p>
                  </a:txBody>
                  <a:tcPr/>
                </a:tc>
                <a:extLst>
                  <a:ext uri="{0D108BD9-81ED-4DB2-BD59-A6C34878D82A}">
                    <a16:rowId xmlns:a16="http://schemas.microsoft.com/office/drawing/2014/main" val="4166849216"/>
                  </a:ext>
                </a:extLst>
              </a:tr>
              <a:tr h="260440">
                <a:tc>
                  <a:txBody>
                    <a:bodyPr/>
                    <a:lstStyle/>
                    <a:p>
                      <a:r>
                        <a:rPr lang="fr-FR" sz="1200" dirty="0">
                          <a:solidFill>
                            <a:srgbClr val="FF0000"/>
                          </a:solidFill>
                        </a:rPr>
                        <a:t>01 au 03 juin 2021</a:t>
                      </a:r>
                    </a:p>
                  </a:txBody>
                  <a:tcPr/>
                </a:tc>
                <a:tc>
                  <a:txBody>
                    <a:bodyPr/>
                    <a:lstStyle/>
                    <a:p>
                      <a:r>
                        <a:rPr lang="fr-FR" sz="1200" dirty="0">
                          <a:solidFill>
                            <a:srgbClr val="FF0000"/>
                          </a:solidFill>
                        </a:rPr>
                        <a:t>CHAMPIONNAT DE FRANCE DE VTT</a:t>
                      </a:r>
                    </a:p>
                  </a:txBody>
                  <a:tcPr/>
                </a:tc>
                <a:tc>
                  <a:txBody>
                    <a:bodyPr/>
                    <a:lstStyle/>
                    <a:p>
                      <a:r>
                        <a:rPr lang="fr-FR" sz="1200" dirty="0">
                          <a:solidFill>
                            <a:srgbClr val="FF0000"/>
                          </a:solidFill>
                        </a:rPr>
                        <a:t>Val Joly</a:t>
                      </a:r>
                    </a:p>
                  </a:txBody>
                  <a:tcPr/>
                </a:tc>
                <a:extLst>
                  <a:ext uri="{0D108BD9-81ED-4DB2-BD59-A6C34878D82A}">
                    <a16:rowId xmlns:a16="http://schemas.microsoft.com/office/drawing/2014/main" val="2273067055"/>
                  </a:ext>
                </a:extLst>
              </a:tr>
              <a:tr h="260440">
                <a:tc>
                  <a:txBody>
                    <a:bodyPr/>
                    <a:lstStyle/>
                    <a:p>
                      <a:r>
                        <a:rPr lang="fr-FR" sz="1200" dirty="0"/>
                        <a:t>16 juin 2021</a:t>
                      </a:r>
                    </a:p>
                  </a:txBody>
                  <a:tcPr/>
                </a:tc>
                <a:tc>
                  <a:txBody>
                    <a:bodyPr/>
                    <a:lstStyle/>
                    <a:p>
                      <a:r>
                        <a:rPr lang="fr-FR" sz="1200" dirty="0"/>
                        <a:t>Challenge Multi-Activités 6</a:t>
                      </a:r>
                      <a:r>
                        <a:rPr lang="fr-FR" sz="1200" baseline="30000" dirty="0"/>
                        <a:t>ème</a:t>
                      </a:r>
                      <a:r>
                        <a:rPr lang="fr-FR" sz="1200" dirty="0"/>
                        <a:t>  </a:t>
                      </a:r>
                    </a:p>
                  </a:txBody>
                  <a:tcPr/>
                </a:tc>
                <a:tc>
                  <a:txBody>
                    <a:bodyPr/>
                    <a:lstStyle/>
                    <a:p>
                      <a:r>
                        <a:rPr lang="fr-FR" sz="1200" dirty="0"/>
                        <a:t>Feignies</a:t>
                      </a:r>
                    </a:p>
                  </a:txBody>
                  <a:tcPr/>
                </a:tc>
                <a:extLst>
                  <a:ext uri="{0D108BD9-81ED-4DB2-BD59-A6C34878D82A}">
                    <a16:rowId xmlns:a16="http://schemas.microsoft.com/office/drawing/2014/main" val="995150819"/>
                  </a:ext>
                </a:extLst>
              </a:tr>
              <a:tr h="260440">
                <a:tc>
                  <a:txBody>
                    <a:bodyPr/>
                    <a:lstStyle/>
                    <a:p>
                      <a:r>
                        <a:rPr lang="fr-FR" sz="1200" dirty="0"/>
                        <a:t>23 juin 2021</a:t>
                      </a:r>
                    </a:p>
                  </a:txBody>
                  <a:tcPr/>
                </a:tc>
                <a:tc>
                  <a:txBody>
                    <a:bodyPr/>
                    <a:lstStyle/>
                    <a:p>
                      <a:r>
                        <a:rPr lang="fr-FR" sz="1200" dirty="0"/>
                        <a:t>Olympiade du Sport Partagé</a:t>
                      </a:r>
                    </a:p>
                  </a:txBody>
                  <a:tcPr/>
                </a:tc>
                <a:tc>
                  <a:txBody>
                    <a:bodyPr/>
                    <a:lstStyle/>
                    <a:p>
                      <a:r>
                        <a:rPr lang="fr-FR" sz="1200" dirty="0"/>
                        <a:t>?</a:t>
                      </a:r>
                    </a:p>
                  </a:txBody>
                  <a:tcPr/>
                </a:tc>
                <a:extLst>
                  <a:ext uri="{0D108BD9-81ED-4DB2-BD59-A6C34878D82A}">
                    <a16:rowId xmlns:a16="http://schemas.microsoft.com/office/drawing/2014/main" val="2358711058"/>
                  </a:ext>
                </a:extLst>
              </a:tr>
            </a:tbl>
          </a:graphicData>
        </a:graphic>
      </p:graphicFrame>
      <p:sp>
        <p:nvSpPr>
          <p:cNvPr id="4" name="Espace réservé du contenu 3">
            <a:extLst>
              <a:ext uri="{FF2B5EF4-FFF2-40B4-BE49-F238E27FC236}">
                <a16:creationId xmlns:a16="http://schemas.microsoft.com/office/drawing/2014/main" id="{2171338A-573D-4447-B0C0-05C533BC8645}"/>
              </a:ext>
            </a:extLst>
          </p:cNvPr>
          <p:cNvSpPr>
            <a:spLocks noGrp="1"/>
          </p:cNvSpPr>
          <p:nvPr>
            <p:ph sz="quarter" idx="10"/>
          </p:nvPr>
        </p:nvSpPr>
        <p:spPr>
          <a:xfrm>
            <a:off x="612000" y="1009650"/>
            <a:ext cx="7920000" cy="386888"/>
          </a:xfrm>
        </p:spPr>
        <p:txBody>
          <a:bodyPr/>
          <a:lstStyle/>
          <a:p>
            <a:r>
              <a:rPr lang="fr-FR" dirty="0"/>
              <a:t>Dates à retenir</a:t>
            </a:r>
          </a:p>
        </p:txBody>
      </p:sp>
    </p:spTree>
    <p:extLst>
      <p:ext uri="{BB962C8B-B14F-4D97-AF65-F5344CB8AC3E}">
        <p14:creationId xmlns:p14="http://schemas.microsoft.com/office/powerpoint/2010/main" val="173826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03BFB-9B4C-4E00-8ACF-65EB9AE32E97}"/>
              </a:ext>
            </a:extLst>
          </p:cNvPr>
          <p:cNvSpPr>
            <a:spLocks noGrp="1"/>
          </p:cNvSpPr>
          <p:nvPr>
            <p:ph type="title"/>
          </p:nvPr>
        </p:nvSpPr>
        <p:spPr>
          <a:xfrm>
            <a:off x="612000" y="274927"/>
            <a:ext cx="7920000" cy="324000"/>
          </a:xfrm>
        </p:spPr>
        <p:txBody>
          <a:bodyPr/>
          <a:lstStyle/>
          <a:p>
            <a:r>
              <a:rPr lang="fr-FR" dirty="0"/>
              <a:t>CMD et CMR</a:t>
            </a:r>
          </a:p>
        </p:txBody>
      </p:sp>
      <p:graphicFrame>
        <p:nvGraphicFramePr>
          <p:cNvPr id="5" name="Tableau 5">
            <a:extLst>
              <a:ext uri="{FF2B5EF4-FFF2-40B4-BE49-F238E27FC236}">
                <a16:creationId xmlns:a16="http://schemas.microsoft.com/office/drawing/2014/main" id="{3E275ED3-92D3-4896-AF87-5F360BFEE1F4}"/>
              </a:ext>
            </a:extLst>
          </p:cNvPr>
          <p:cNvGraphicFramePr>
            <a:graphicFrameLocks noGrp="1"/>
          </p:cNvGraphicFramePr>
          <p:nvPr>
            <p:ph idx="1"/>
            <p:extLst>
              <p:ext uri="{D42A27DB-BD31-4B8C-83A1-F6EECF244321}">
                <p14:modId xmlns:p14="http://schemas.microsoft.com/office/powerpoint/2010/main" val="440430831"/>
              </p:ext>
            </p:extLst>
          </p:nvPr>
        </p:nvGraphicFramePr>
        <p:xfrm>
          <a:off x="115910" y="928012"/>
          <a:ext cx="4391922" cy="5227320"/>
        </p:xfrm>
        <a:graphic>
          <a:graphicData uri="http://schemas.openxmlformats.org/drawingml/2006/table">
            <a:tbl>
              <a:tblPr firstRow="1" bandRow="1">
                <a:tableStyleId>{5C22544A-7EE6-4342-B048-85BDC9FD1C3A}</a:tableStyleId>
              </a:tblPr>
              <a:tblGrid>
                <a:gridCol w="1596980">
                  <a:extLst>
                    <a:ext uri="{9D8B030D-6E8A-4147-A177-3AD203B41FA5}">
                      <a16:colId xmlns:a16="http://schemas.microsoft.com/office/drawing/2014/main" val="3503889444"/>
                    </a:ext>
                  </a:extLst>
                </a:gridCol>
                <a:gridCol w="940158">
                  <a:extLst>
                    <a:ext uri="{9D8B030D-6E8A-4147-A177-3AD203B41FA5}">
                      <a16:colId xmlns:a16="http://schemas.microsoft.com/office/drawing/2014/main" val="841095855"/>
                    </a:ext>
                  </a:extLst>
                </a:gridCol>
                <a:gridCol w="927279">
                  <a:extLst>
                    <a:ext uri="{9D8B030D-6E8A-4147-A177-3AD203B41FA5}">
                      <a16:colId xmlns:a16="http://schemas.microsoft.com/office/drawing/2014/main" val="330522887"/>
                    </a:ext>
                  </a:extLst>
                </a:gridCol>
                <a:gridCol w="927505">
                  <a:extLst>
                    <a:ext uri="{9D8B030D-6E8A-4147-A177-3AD203B41FA5}">
                      <a16:colId xmlns:a16="http://schemas.microsoft.com/office/drawing/2014/main" val="4190349826"/>
                    </a:ext>
                  </a:extLst>
                </a:gridCol>
              </a:tblGrid>
              <a:tr h="252432">
                <a:tc>
                  <a:txBody>
                    <a:bodyPr/>
                    <a:lstStyle/>
                    <a:p>
                      <a:pPr algn="ctr"/>
                      <a:r>
                        <a:rPr lang="fr-FR" sz="1400" b="0" dirty="0"/>
                        <a:t>Activités</a:t>
                      </a:r>
                    </a:p>
                  </a:txBody>
                  <a:tcPr/>
                </a:tc>
                <a:tc>
                  <a:txBody>
                    <a:bodyPr/>
                    <a:lstStyle/>
                    <a:p>
                      <a:pPr algn="ctr"/>
                      <a:r>
                        <a:rPr lang="fr-FR" sz="1400" b="0" dirty="0"/>
                        <a:t>CMD</a:t>
                      </a:r>
                    </a:p>
                  </a:txBody>
                  <a:tcPr/>
                </a:tc>
                <a:tc>
                  <a:txBody>
                    <a:bodyPr/>
                    <a:lstStyle/>
                    <a:p>
                      <a:pPr algn="ctr"/>
                      <a:r>
                        <a:rPr lang="fr-FR" sz="1400" b="0" dirty="0"/>
                        <a:t>CMR</a:t>
                      </a:r>
                    </a:p>
                  </a:txBody>
                  <a:tcPr/>
                </a:tc>
                <a:tc>
                  <a:txBody>
                    <a:bodyPr/>
                    <a:lstStyle/>
                    <a:p>
                      <a:pPr algn="ctr"/>
                      <a:endParaRPr lang="fr-FR" sz="1400" b="0" dirty="0"/>
                    </a:p>
                  </a:txBody>
                  <a:tcPr/>
                </a:tc>
                <a:extLst>
                  <a:ext uri="{0D108BD9-81ED-4DB2-BD59-A6C34878D82A}">
                    <a16:rowId xmlns:a16="http://schemas.microsoft.com/office/drawing/2014/main" val="3694575125"/>
                  </a:ext>
                </a:extLst>
              </a:tr>
              <a:tr h="214567">
                <a:tc>
                  <a:txBody>
                    <a:bodyPr/>
                    <a:lstStyle/>
                    <a:p>
                      <a:r>
                        <a:rPr lang="fr-FR" sz="1100" dirty="0"/>
                        <a:t>Athlétisme et Cross</a:t>
                      </a:r>
                    </a:p>
                  </a:txBody>
                  <a:tcPr/>
                </a:tc>
                <a:tc>
                  <a:txBody>
                    <a:bodyPr/>
                    <a:lstStyle/>
                    <a:p>
                      <a:r>
                        <a:rPr lang="fr-FR" sz="1000" dirty="0"/>
                        <a:t>23/09 Visio</a:t>
                      </a:r>
                    </a:p>
                  </a:txBody>
                  <a:tcPr/>
                </a:tc>
                <a:tc>
                  <a:txBody>
                    <a:bodyPr/>
                    <a:lstStyle/>
                    <a:p>
                      <a:r>
                        <a:rPr lang="fr-FR" sz="1000" dirty="0"/>
                        <a:t>24/09 18h</a:t>
                      </a:r>
                    </a:p>
                  </a:txBody>
                  <a:tcPr/>
                </a:tc>
                <a:tc>
                  <a:txBody>
                    <a:bodyPr/>
                    <a:lstStyle/>
                    <a:p>
                      <a:r>
                        <a:rPr lang="fr-FR" sz="1000" dirty="0" err="1"/>
                        <a:t>Angres</a:t>
                      </a:r>
                      <a:r>
                        <a:rPr lang="fr-FR" sz="1000" dirty="0"/>
                        <a:t> + vis</a:t>
                      </a:r>
                    </a:p>
                  </a:txBody>
                  <a:tcPr/>
                </a:tc>
                <a:extLst>
                  <a:ext uri="{0D108BD9-81ED-4DB2-BD59-A6C34878D82A}">
                    <a16:rowId xmlns:a16="http://schemas.microsoft.com/office/drawing/2014/main" val="3879721214"/>
                  </a:ext>
                </a:extLst>
              </a:tr>
              <a:tr h="214567">
                <a:tc>
                  <a:txBody>
                    <a:bodyPr/>
                    <a:lstStyle/>
                    <a:p>
                      <a:r>
                        <a:rPr lang="fr-FR" sz="1100" dirty="0"/>
                        <a:t>Aviron</a:t>
                      </a:r>
                    </a:p>
                  </a:txBody>
                  <a:tcPr/>
                </a:tc>
                <a:tc>
                  <a:txBody>
                    <a:bodyPr/>
                    <a:lstStyle/>
                    <a:p>
                      <a:endParaRPr lang="fr-FR" sz="1000" dirty="0"/>
                    </a:p>
                  </a:txBody>
                  <a:tcPr/>
                </a:tc>
                <a:tc>
                  <a:txBody>
                    <a:bodyPr/>
                    <a:lstStyle/>
                    <a:p>
                      <a:r>
                        <a:rPr lang="fr-FR" sz="1000" dirty="0"/>
                        <a:t>29/09 17h30</a:t>
                      </a:r>
                    </a:p>
                  </a:txBody>
                  <a:tcPr/>
                </a:tc>
                <a:tc>
                  <a:txBody>
                    <a:bodyPr/>
                    <a:lstStyle/>
                    <a:p>
                      <a:endParaRPr lang="fr-FR" sz="1000" dirty="0"/>
                    </a:p>
                  </a:txBody>
                  <a:tcPr/>
                </a:tc>
                <a:extLst>
                  <a:ext uri="{0D108BD9-81ED-4DB2-BD59-A6C34878D82A}">
                    <a16:rowId xmlns:a16="http://schemas.microsoft.com/office/drawing/2014/main" val="3790473414"/>
                  </a:ext>
                </a:extLst>
              </a:tr>
              <a:tr h="214567">
                <a:tc>
                  <a:txBody>
                    <a:bodyPr/>
                    <a:lstStyle/>
                    <a:p>
                      <a:r>
                        <a:rPr lang="fr-FR" sz="1100" dirty="0"/>
                        <a:t>Badminton</a:t>
                      </a:r>
                    </a:p>
                  </a:txBody>
                  <a:tcPr/>
                </a:tc>
                <a:tc>
                  <a:txBody>
                    <a:bodyPr/>
                    <a:lstStyle/>
                    <a:p>
                      <a:r>
                        <a:rPr lang="fr-FR" sz="1000" dirty="0"/>
                        <a:t>30/09 vis 17h</a:t>
                      </a:r>
                    </a:p>
                  </a:txBody>
                  <a:tcPr/>
                </a:tc>
                <a:tc>
                  <a:txBody>
                    <a:bodyPr/>
                    <a:lstStyle/>
                    <a:p>
                      <a:r>
                        <a:rPr lang="fr-FR" sz="1000" dirty="0"/>
                        <a:t>01/10 18h</a:t>
                      </a:r>
                    </a:p>
                  </a:txBody>
                  <a:tcPr/>
                </a:tc>
                <a:tc>
                  <a:txBody>
                    <a:bodyPr/>
                    <a:lstStyle/>
                    <a:p>
                      <a:r>
                        <a:rPr lang="fr-FR" sz="1000" dirty="0" err="1"/>
                        <a:t>Angres</a:t>
                      </a:r>
                      <a:r>
                        <a:rPr lang="fr-FR" sz="1000" dirty="0"/>
                        <a:t> +vis</a:t>
                      </a:r>
                    </a:p>
                  </a:txBody>
                  <a:tcPr/>
                </a:tc>
                <a:extLst>
                  <a:ext uri="{0D108BD9-81ED-4DB2-BD59-A6C34878D82A}">
                    <a16:rowId xmlns:a16="http://schemas.microsoft.com/office/drawing/2014/main" val="3878876869"/>
                  </a:ext>
                </a:extLst>
              </a:tr>
              <a:tr h="214567">
                <a:tc>
                  <a:txBody>
                    <a:bodyPr/>
                    <a:lstStyle/>
                    <a:p>
                      <a:r>
                        <a:rPr lang="fr-FR" sz="1100" dirty="0"/>
                        <a:t>Basket </a:t>
                      </a:r>
                      <a:r>
                        <a:rPr lang="fr-FR" sz="1100" dirty="0" err="1"/>
                        <a:t>ball</a:t>
                      </a:r>
                      <a:endParaRPr lang="fr-FR" sz="1100" dirty="0"/>
                    </a:p>
                  </a:txBody>
                  <a:tcPr/>
                </a:tc>
                <a:tc>
                  <a:txBody>
                    <a:bodyPr/>
                    <a:lstStyle/>
                    <a:p>
                      <a:endParaRPr lang="fr-FR" sz="1000" dirty="0"/>
                    </a:p>
                  </a:txBody>
                  <a:tcPr/>
                </a:tc>
                <a:tc>
                  <a:txBody>
                    <a:bodyPr/>
                    <a:lstStyle/>
                    <a:p>
                      <a:r>
                        <a:rPr lang="fr-FR" sz="1000" dirty="0"/>
                        <a:t>05/10 17h30</a:t>
                      </a:r>
                    </a:p>
                  </a:txBody>
                  <a:tcPr/>
                </a:tc>
                <a:tc>
                  <a:txBody>
                    <a:bodyPr/>
                    <a:lstStyle/>
                    <a:p>
                      <a:r>
                        <a:rPr lang="fr-FR" sz="1000" dirty="0"/>
                        <a:t>Visio</a:t>
                      </a:r>
                    </a:p>
                  </a:txBody>
                  <a:tcPr/>
                </a:tc>
                <a:extLst>
                  <a:ext uri="{0D108BD9-81ED-4DB2-BD59-A6C34878D82A}">
                    <a16:rowId xmlns:a16="http://schemas.microsoft.com/office/drawing/2014/main" val="3705018849"/>
                  </a:ext>
                </a:extLst>
              </a:tr>
              <a:tr h="214567">
                <a:tc>
                  <a:txBody>
                    <a:bodyPr/>
                    <a:lstStyle/>
                    <a:p>
                      <a:r>
                        <a:rPr lang="fr-FR" sz="1100" dirty="0"/>
                        <a:t>Boxe Assaut et Savate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004034470"/>
                  </a:ext>
                </a:extLst>
              </a:tr>
              <a:tr h="214567">
                <a:tc>
                  <a:txBody>
                    <a:bodyPr/>
                    <a:lstStyle/>
                    <a:p>
                      <a:r>
                        <a:rPr lang="fr-FR" sz="1100" dirty="0"/>
                        <a:t>Canoë Kayak</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514457299"/>
                  </a:ext>
                </a:extLst>
              </a:tr>
              <a:tr h="214567">
                <a:tc>
                  <a:txBody>
                    <a:bodyPr/>
                    <a:lstStyle/>
                    <a:p>
                      <a:r>
                        <a:rPr lang="fr-FR" sz="1100" dirty="0"/>
                        <a:t>Course d’Orientation</a:t>
                      </a:r>
                    </a:p>
                  </a:txBody>
                  <a:tcPr/>
                </a:tc>
                <a:tc>
                  <a:txBody>
                    <a:bodyPr/>
                    <a:lstStyle/>
                    <a:p>
                      <a:endParaRPr lang="fr-FR" sz="1000" dirty="0"/>
                    </a:p>
                  </a:txBody>
                  <a:tcPr/>
                </a:tc>
                <a:tc>
                  <a:txBody>
                    <a:bodyPr/>
                    <a:lstStyle/>
                    <a:p>
                      <a:r>
                        <a:rPr lang="fr-FR" sz="1000" dirty="0"/>
                        <a:t>12/10 18h 30</a:t>
                      </a:r>
                    </a:p>
                  </a:txBody>
                  <a:tcPr/>
                </a:tc>
                <a:tc>
                  <a:txBody>
                    <a:bodyPr/>
                    <a:lstStyle/>
                    <a:p>
                      <a:r>
                        <a:rPr lang="fr-FR" sz="1000" dirty="0"/>
                        <a:t>Visio</a:t>
                      </a:r>
                    </a:p>
                  </a:txBody>
                  <a:tcPr/>
                </a:tc>
                <a:extLst>
                  <a:ext uri="{0D108BD9-81ED-4DB2-BD59-A6C34878D82A}">
                    <a16:rowId xmlns:a16="http://schemas.microsoft.com/office/drawing/2014/main" val="1249705988"/>
                  </a:ext>
                </a:extLst>
              </a:tr>
              <a:tr h="214567">
                <a:tc>
                  <a:txBody>
                    <a:bodyPr/>
                    <a:lstStyle/>
                    <a:p>
                      <a:r>
                        <a:rPr lang="fr-FR" sz="1100" dirty="0"/>
                        <a:t>Circuit training</a:t>
                      </a:r>
                    </a:p>
                  </a:txBody>
                  <a:tcPr/>
                </a:tc>
                <a:tc>
                  <a:txBody>
                    <a:bodyPr/>
                    <a:lstStyle/>
                    <a:p>
                      <a:endParaRPr lang="fr-FR" sz="1000" dirty="0"/>
                    </a:p>
                  </a:txBody>
                  <a:tcPr/>
                </a:tc>
                <a:tc>
                  <a:txBody>
                    <a:bodyPr/>
                    <a:lstStyle/>
                    <a:p>
                      <a:r>
                        <a:rPr lang="fr-FR" sz="1000" dirty="0"/>
                        <a:t>15/10 18h</a:t>
                      </a:r>
                    </a:p>
                  </a:txBody>
                  <a:tcPr/>
                </a:tc>
                <a:tc>
                  <a:txBody>
                    <a:bodyPr/>
                    <a:lstStyle/>
                    <a:p>
                      <a:endParaRPr lang="fr-FR" sz="1000" dirty="0"/>
                    </a:p>
                  </a:txBody>
                  <a:tcPr/>
                </a:tc>
                <a:extLst>
                  <a:ext uri="{0D108BD9-81ED-4DB2-BD59-A6C34878D82A}">
                    <a16:rowId xmlns:a16="http://schemas.microsoft.com/office/drawing/2014/main" val="2824091195"/>
                  </a:ext>
                </a:extLst>
              </a:tr>
              <a:tr h="214567">
                <a:tc>
                  <a:txBody>
                    <a:bodyPr/>
                    <a:lstStyle/>
                    <a:p>
                      <a:r>
                        <a:rPr lang="fr-FR" sz="1100" dirty="0"/>
                        <a:t>Danse </a:t>
                      </a:r>
                      <a:r>
                        <a:rPr lang="fr-FR" sz="1100" dirty="0" err="1"/>
                        <a:t>Choré</a:t>
                      </a:r>
                      <a:endParaRPr lang="fr-FR" sz="1100" dirty="0"/>
                    </a:p>
                  </a:txBody>
                  <a:tcPr/>
                </a:tc>
                <a:tc>
                  <a:txBody>
                    <a:bodyPr/>
                    <a:lstStyle/>
                    <a:p>
                      <a:endParaRPr lang="fr-FR" sz="1000" dirty="0"/>
                    </a:p>
                  </a:txBody>
                  <a:tcPr/>
                </a:tc>
                <a:tc>
                  <a:txBody>
                    <a:bodyPr/>
                    <a:lstStyle/>
                    <a:p>
                      <a:r>
                        <a:rPr lang="fr-FR" sz="1000" dirty="0"/>
                        <a:t>12/10 18h</a:t>
                      </a:r>
                    </a:p>
                  </a:txBody>
                  <a:tcPr/>
                </a:tc>
                <a:tc>
                  <a:txBody>
                    <a:bodyPr/>
                    <a:lstStyle/>
                    <a:p>
                      <a:endParaRPr lang="fr-FR" sz="1000" dirty="0"/>
                    </a:p>
                  </a:txBody>
                  <a:tcPr/>
                </a:tc>
                <a:extLst>
                  <a:ext uri="{0D108BD9-81ED-4DB2-BD59-A6C34878D82A}">
                    <a16:rowId xmlns:a16="http://schemas.microsoft.com/office/drawing/2014/main" val="454088815"/>
                  </a:ext>
                </a:extLst>
              </a:tr>
              <a:tr h="214567">
                <a:tc>
                  <a:txBody>
                    <a:bodyPr/>
                    <a:lstStyle/>
                    <a:p>
                      <a:r>
                        <a:rPr lang="fr-FR" sz="1100" dirty="0"/>
                        <a:t>Hip-Hop</a:t>
                      </a:r>
                    </a:p>
                  </a:txBody>
                  <a:tcPr/>
                </a:tc>
                <a:tc>
                  <a:txBody>
                    <a:bodyPr/>
                    <a:lstStyle/>
                    <a:p>
                      <a:endParaRPr lang="fr-FR" sz="1000" dirty="0"/>
                    </a:p>
                  </a:txBody>
                  <a:tcPr/>
                </a:tc>
                <a:tc>
                  <a:txBody>
                    <a:bodyPr/>
                    <a:lstStyle/>
                    <a:p>
                      <a:r>
                        <a:rPr lang="fr-FR" sz="1000" dirty="0"/>
                        <a:t>08/10 </a:t>
                      </a:r>
                    </a:p>
                  </a:txBody>
                  <a:tcPr/>
                </a:tc>
                <a:tc>
                  <a:txBody>
                    <a:bodyPr/>
                    <a:lstStyle/>
                    <a:p>
                      <a:endParaRPr lang="fr-FR" sz="1000" dirty="0"/>
                    </a:p>
                  </a:txBody>
                  <a:tcPr/>
                </a:tc>
                <a:extLst>
                  <a:ext uri="{0D108BD9-81ED-4DB2-BD59-A6C34878D82A}">
                    <a16:rowId xmlns:a16="http://schemas.microsoft.com/office/drawing/2014/main" val="854998849"/>
                  </a:ext>
                </a:extLst>
              </a:tr>
              <a:tr h="214567">
                <a:tc>
                  <a:txBody>
                    <a:bodyPr/>
                    <a:lstStyle/>
                    <a:p>
                      <a:r>
                        <a:rPr lang="fr-FR" sz="1100" dirty="0"/>
                        <a:t>Equitation</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237847316"/>
                  </a:ext>
                </a:extLst>
              </a:tr>
              <a:tr h="214567">
                <a:tc>
                  <a:txBody>
                    <a:bodyPr/>
                    <a:lstStyle/>
                    <a:p>
                      <a:r>
                        <a:rPr lang="fr-FR" sz="1100" dirty="0"/>
                        <a:t>Escalade</a:t>
                      </a:r>
                    </a:p>
                  </a:txBody>
                  <a:tcPr/>
                </a:tc>
                <a:tc>
                  <a:txBody>
                    <a:bodyPr/>
                    <a:lstStyle/>
                    <a:p>
                      <a:endParaRPr lang="fr-FR" sz="1000" dirty="0"/>
                    </a:p>
                  </a:txBody>
                  <a:tcPr/>
                </a:tc>
                <a:tc>
                  <a:txBody>
                    <a:bodyPr/>
                    <a:lstStyle/>
                    <a:p>
                      <a:r>
                        <a:rPr lang="fr-FR" sz="1000" dirty="0"/>
                        <a:t>24/09 </a:t>
                      </a:r>
                    </a:p>
                  </a:txBody>
                  <a:tcPr/>
                </a:tc>
                <a:tc>
                  <a:txBody>
                    <a:bodyPr/>
                    <a:lstStyle/>
                    <a:p>
                      <a:endParaRPr lang="fr-FR" sz="1000" dirty="0"/>
                    </a:p>
                  </a:txBody>
                  <a:tcPr/>
                </a:tc>
                <a:extLst>
                  <a:ext uri="{0D108BD9-81ED-4DB2-BD59-A6C34878D82A}">
                    <a16:rowId xmlns:a16="http://schemas.microsoft.com/office/drawing/2014/main" val="1399846504"/>
                  </a:ext>
                </a:extLst>
              </a:tr>
              <a:tr h="214567">
                <a:tc>
                  <a:txBody>
                    <a:bodyPr/>
                    <a:lstStyle/>
                    <a:p>
                      <a:r>
                        <a:rPr lang="fr-FR" sz="1100" dirty="0"/>
                        <a:t>Escrime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142968280"/>
                  </a:ext>
                </a:extLst>
              </a:tr>
              <a:tr h="214567">
                <a:tc>
                  <a:txBody>
                    <a:bodyPr/>
                    <a:lstStyle/>
                    <a:p>
                      <a:r>
                        <a:rPr lang="fr-FR" sz="1100" dirty="0"/>
                        <a:t>Football et Futsal</a:t>
                      </a:r>
                    </a:p>
                  </a:txBody>
                  <a:tcPr/>
                </a:tc>
                <a:tc>
                  <a:txBody>
                    <a:bodyPr/>
                    <a:lstStyle/>
                    <a:p>
                      <a:endParaRPr lang="fr-FR" sz="1000" dirty="0"/>
                    </a:p>
                  </a:txBody>
                  <a:tcPr/>
                </a:tc>
                <a:tc>
                  <a:txBody>
                    <a:bodyPr/>
                    <a:lstStyle/>
                    <a:p>
                      <a:r>
                        <a:rPr lang="fr-FR" sz="1000" dirty="0"/>
                        <a:t>06/10 18h</a:t>
                      </a:r>
                    </a:p>
                  </a:txBody>
                  <a:tcPr/>
                </a:tc>
                <a:tc>
                  <a:txBody>
                    <a:bodyPr/>
                    <a:lstStyle/>
                    <a:p>
                      <a:r>
                        <a:rPr lang="fr-FR" sz="1000" dirty="0"/>
                        <a:t>Visio</a:t>
                      </a:r>
                    </a:p>
                  </a:txBody>
                  <a:tcPr/>
                </a:tc>
                <a:extLst>
                  <a:ext uri="{0D108BD9-81ED-4DB2-BD59-A6C34878D82A}">
                    <a16:rowId xmlns:a16="http://schemas.microsoft.com/office/drawing/2014/main" val="1195009014"/>
                  </a:ext>
                </a:extLst>
              </a:tr>
              <a:tr h="214567">
                <a:tc>
                  <a:txBody>
                    <a:bodyPr/>
                    <a:lstStyle/>
                    <a:p>
                      <a:r>
                        <a:rPr lang="fr-FR" sz="1100" dirty="0"/>
                        <a:t>Gym Acrobatique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050152215"/>
                  </a:ext>
                </a:extLst>
              </a:tr>
              <a:tr h="214567">
                <a:tc>
                  <a:txBody>
                    <a:bodyPr/>
                    <a:lstStyle/>
                    <a:p>
                      <a:r>
                        <a:rPr lang="fr-FR" sz="1100" dirty="0"/>
                        <a:t>Gym aérobic et Step</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723323952"/>
                  </a:ext>
                </a:extLst>
              </a:tr>
              <a:tr h="214567">
                <a:tc>
                  <a:txBody>
                    <a:bodyPr/>
                    <a:lstStyle/>
                    <a:p>
                      <a:r>
                        <a:rPr lang="fr-FR" sz="1100" dirty="0"/>
                        <a:t>Gym artistique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274615168"/>
                  </a:ext>
                </a:extLst>
              </a:tr>
              <a:tr h="214567">
                <a:tc>
                  <a:txBody>
                    <a:bodyPr/>
                    <a:lstStyle/>
                    <a:p>
                      <a:r>
                        <a:rPr lang="fr-FR" sz="1100" dirty="0"/>
                        <a:t>Gym rythmique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98789475"/>
                  </a:ext>
                </a:extLst>
              </a:tr>
              <a:tr h="214567">
                <a:tc>
                  <a:txBody>
                    <a:bodyPr/>
                    <a:lstStyle/>
                    <a:p>
                      <a:r>
                        <a:rPr lang="fr-FR" sz="1100" dirty="0"/>
                        <a:t>Haltérophilie et Muscu</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236542494"/>
                  </a:ext>
                </a:extLst>
              </a:tr>
            </a:tbl>
          </a:graphicData>
        </a:graphic>
      </p:graphicFrame>
      <p:sp>
        <p:nvSpPr>
          <p:cNvPr id="4" name="Espace réservé du contenu 3">
            <a:extLst>
              <a:ext uri="{FF2B5EF4-FFF2-40B4-BE49-F238E27FC236}">
                <a16:creationId xmlns:a16="http://schemas.microsoft.com/office/drawing/2014/main" id="{CAE77B09-9A62-4C12-A810-E17E6548D37F}"/>
              </a:ext>
            </a:extLst>
          </p:cNvPr>
          <p:cNvSpPr>
            <a:spLocks noGrp="1"/>
          </p:cNvSpPr>
          <p:nvPr>
            <p:ph sz="quarter" idx="10"/>
          </p:nvPr>
        </p:nvSpPr>
        <p:spPr>
          <a:xfrm>
            <a:off x="612000" y="589903"/>
            <a:ext cx="7920000" cy="324000"/>
          </a:xfrm>
        </p:spPr>
        <p:txBody>
          <a:bodyPr/>
          <a:lstStyle/>
          <a:p>
            <a:r>
              <a:rPr lang="fr-FR" dirty="0"/>
              <a:t>Calendrier</a:t>
            </a:r>
          </a:p>
        </p:txBody>
      </p:sp>
      <p:graphicFrame>
        <p:nvGraphicFramePr>
          <p:cNvPr id="6" name="Tableau 5">
            <a:extLst>
              <a:ext uri="{FF2B5EF4-FFF2-40B4-BE49-F238E27FC236}">
                <a16:creationId xmlns:a16="http://schemas.microsoft.com/office/drawing/2014/main" id="{1783C6B3-CFEB-48BF-AF57-566F24909C09}"/>
              </a:ext>
            </a:extLst>
          </p:cNvPr>
          <p:cNvGraphicFramePr>
            <a:graphicFrameLocks noGrp="1"/>
          </p:cNvGraphicFramePr>
          <p:nvPr>
            <p:extLst>
              <p:ext uri="{D42A27DB-BD31-4B8C-83A1-F6EECF244321}">
                <p14:modId xmlns:p14="http://schemas.microsoft.com/office/powerpoint/2010/main" val="325580538"/>
              </p:ext>
            </p:extLst>
          </p:nvPr>
        </p:nvGraphicFramePr>
        <p:xfrm>
          <a:off x="4604085" y="148977"/>
          <a:ext cx="4387516" cy="5486400"/>
        </p:xfrm>
        <a:graphic>
          <a:graphicData uri="http://schemas.openxmlformats.org/drawingml/2006/table">
            <a:tbl>
              <a:tblPr firstRow="1" bandRow="1">
                <a:tableStyleId>{5C22544A-7EE6-4342-B048-85BDC9FD1C3A}</a:tableStyleId>
              </a:tblPr>
              <a:tblGrid>
                <a:gridCol w="1513380">
                  <a:extLst>
                    <a:ext uri="{9D8B030D-6E8A-4147-A177-3AD203B41FA5}">
                      <a16:colId xmlns:a16="http://schemas.microsoft.com/office/drawing/2014/main" val="522410863"/>
                    </a:ext>
                  </a:extLst>
                </a:gridCol>
                <a:gridCol w="973146">
                  <a:extLst>
                    <a:ext uri="{9D8B030D-6E8A-4147-A177-3AD203B41FA5}">
                      <a16:colId xmlns:a16="http://schemas.microsoft.com/office/drawing/2014/main" val="2370118648"/>
                    </a:ext>
                  </a:extLst>
                </a:gridCol>
                <a:gridCol w="932927">
                  <a:extLst>
                    <a:ext uri="{9D8B030D-6E8A-4147-A177-3AD203B41FA5}">
                      <a16:colId xmlns:a16="http://schemas.microsoft.com/office/drawing/2014/main" val="2888193970"/>
                    </a:ext>
                  </a:extLst>
                </a:gridCol>
                <a:gridCol w="968063">
                  <a:extLst>
                    <a:ext uri="{9D8B030D-6E8A-4147-A177-3AD203B41FA5}">
                      <a16:colId xmlns:a16="http://schemas.microsoft.com/office/drawing/2014/main" val="141517502"/>
                    </a:ext>
                  </a:extLst>
                </a:gridCol>
              </a:tblGrid>
              <a:tr h="0">
                <a:tc>
                  <a:txBody>
                    <a:bodyPr/>
                    <a:lstStyle/>
                    <a:p>
                      <a:pPr algn="ctr"/>
                      <a:r>
                        <a:rPr lang="fr-FR" sz="1400" b="0" dirty="0"/>
                        <a:t>Activités</a:t>
                      </a:r>
                    </a:p>
                  </a:txBody>
                  <a:tcPr/>
                </a:tc>
                <a:tc>
                  <a:txBody>
                    <a:bodyPr/>
                    <a:lstStyle/>
                    <a:p>
                      <a:pPr algn="ctr"/>
                      <a:r>
                        <a:rPr lang="fr-FR" sz="1400" b="0" dirty="0"/>
                        <a:t>CMD</a:t>
                      </a:r>
                    </a:p>
                  </a:txBody>
                  <a:tcPr/>
                </a:tc>
                <a:tc>
                  <a:txBody>
                    <a:bodyPr/>
                    <a:lstStyle/>
                    <a:p>
                      <a:pPr algn="ctr"/>
                      <a:r>
                        <a:rPr lang="fr-FR" sz="1400" b="0" dirty="0"/>
                        <a:t>CMR</a:t>
                      </a:r>
                    </a:p>
                  </a:txBody>
                  <a:tcPr/>
                </a:tc>
                <a:tc>
                  <a:txBody>
                    <a:bodyPr/>
                    <a:lstStyle/>
                    <a:p>
                      <a:pPr algn="ctr"/>
                      <a:endParaRPr lang="fr-FR" sz="1400" b="0" dirty="0"/>
                    </a:p>
                  </a:txBody>
                  <a:tcPr/>
                </a:tc>
                <a:extLst>
                  <a:ext uri="{0D108BD9-81ED-4DB2-BD59-A6C34878D82A}">
                    <a16:rowId xmlns:a16="http://schemas.microsoft.com/office/drawing/2014/main" val="590811424"/>
                  </a:ext>
                </a:extLst>
              </a:tr>
              <a:tr h="214567">
                <a:tc>
                  <a:txBody>
                    <a:bodyPr/>
                    <a:lstStyle/>
                    <a:p>
                      <a:r>
                        <a:rPr lang="fr-FR" sz="1100" dirty="0"/>
                        <a:t>Handball</a:t>
                      </a:r>
                    </a:p>
                  </a:txBody>
                  <a:tcPr/>
                </a:tc>
                <a:tc>
                  <a:txBody>
                    <a:bodyPr/>
                    <a:lstStyle/>
                    <a:p>
                      <a:endParaRPr lang="fr-FR" sz="1000" dirty="0"/>
                    </a:p>
                  </a:txBody>
                  <a:tcPr/>
                </a:tc>
                <a:tc>
                  <a:txBody>
                    <a:bodyPr/>
                    <a:lstStyle/>
                    <a:p>
                      <a:r>
                        <a:rPr lang="fr-FR" sz="1000" dirty="0"/>
                        <a:t>05/10 18h30</a:t>
                      </a:r>
                    </a:p>
                  </a:txBody>
                  <a:tcPr/>
                </a:tc>
                <a:tc>
                  <a:txBody>
                    <a:bodyPr/>
                    <a:lstStyle/>
                    <a:p>
                      <a:endParaRPr lang="fr-FR" sz="1000" dirty="0"/>
                    </a:p>
                  </a:txBody>
                  <a:tcPr/>
                </a:tc>
                <a:extLst>
                  <a:ext uri="{0D108BD9-81ED-4DB2-BD59-A6C34878D82A}">
                    <a16:rowId xmlns:a16="http://schemas.microsoft.com/office/drawing/2014/main" val="3656803735"/>
                  </a:ext>
                </a:extLst>
              </a:tr>
              <a:tr h="214567">
                <a:tc>
                  <a:txBody>
                    <a:bodyPr/>
                    <a:lstStyle/>
                    <a:p>
                      <a:r>
                        <a:rPr lang="fr-FR" sz="1100" dirty="0"/>
                        <a:t>Hockey sur gazon</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721316747"/>
                  </a:ext>
                </a:extLst>
              </a:tr>
              <a:tr h="214567">
                <a:tc>
                  <a:txBody>
                    <a:bodyPr/>
                    <a:lstStyle/>
                    <a:p>
                      <a:r>
                        <a:rPr lang="fr-FR" sz="1100" dirty="0"/>
                        <a:t>Judo</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640584074"/>
                  </a:ext>
                </a:extLst>
              </a:tr>
              <a:tr h="214567">
                <a:tc>
                  <a:txBody>
                    <a:bodyPr/>
                    <a:lstStyle/>
                    <a:p>
                      <a:r>
                        <a:rPr lang="fr-FR" sz="1100" dirty="0"/>
                        <a:t>Karaté</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507792429"/>
                  </a:ext>
                </a:extLst>
              </a:tr>
              <a:tr h="214567">
                <a:tc>
                  <a:txBody>
                    <a:bodyPr/>
                    <a:lstStyle/>
                    <a:p>
                      <a:r>
                        <a:rPr lang="fr-FR" sz="1100" dirty="0"/>
                        <a:t>Kayak polo</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549486542"/>
                  </a:ext>
                </a:extLst>
              </a:tr>
              <a:tr h="214567">
                <a:tc>
                  <a:txBody>
                    <a:bodyPr/>
                    <a:lstStyle/>
                    <a:p>
                      <a:r>
                        <a:rPr lang="fr-FR" sz="1100" dirty="0"/>
                        <a:t>Kite surf</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438081346"/>
                  </a:ext>
                </a:extLst>
              </a:tr>
              <a:tr h="214567">
                <a:tc>
                  <a:txBody>
                    <a:bodyPr/>
                    <a:lstStyle/>
                    <a:p>
                      <a:r>
                        <a:rPr lang="fr-FR" sz="1100" dirty="0"/>
                        <a:t>Lutte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751902888"/>
                  </a:ext>
                </a:extLst>
              </a:tr>
              <a:tr h="214567">
                <a:tc>
                  <a:txBody>
                    <a:bodyPr/>
                    <a:lstStyle/>
                    <a:p>
                      <a:r>
                        <a:rPr lang="fr-FR" sz="1100" dirty="0"/>
                        <a:t>Natation et </a:t>
                      </a:r>
                      <a:r>
                        <a:rPr lang="fr-FR" sz="1100" dirty="0" err="1"/>
                        <a:t>WateP</a:t>
                      </a:r>
                      <a:endParaRPr lang="fr-FR" sz="1100" dirty="0"/>
                    </a:p>
                  </a:txBody>
                  <a:tcPr/>
                </a:tc>
                <a:tc>
                  <a:txBody>
                    <a:bodyPr/>
                    <a:lstStyle/>
                    <a:p>
                      <a:endParaRPr lang="fr-FR" sz="1000" dirty="0"/>
                    </a:p>
                  </a:txBody>
                  <a:tcPr/>
                </a:tc>
                <a:tc>
                  <a:txBody>
                    <a:bodyPr/>
                    <a:lstStyle/>
                    <a:p>
                      <a:r>
                        <a:rPr lang="fr-FR" sz="1000" dirty="0"/>
                        <a:t>05/10 17h30</a:t>
                      </a:r>
                    </a:p>
                  </a:txBody>
                  <a:tcPr/>
                </a:tc>
                <a:tc>
                  <a:txBody>
                    <a:bodyPr/>
                    <a:lstStyle/>
                    <a:p>
                      <a:r>
                        <a:rPr lang="fr-FR" sz="1000" dirty="0"/>
                        <a:t>Visio</a:t>
                      </a:r>
                    </a:p>
                  </a:txBody>
                  <a:tcPr/>
                </a:tc>
                <a:extLst>
                  <a:ext uri="{0D108BD9-81ED-4DB2-BD59-A6C34878D82A}">
                    <a16:rowId xmlns:a16="http://schemas.microsoft.com/office/drawing/2014/main" val="1074144994"/>
                  </a:ext>
                </a:extLst>
              </a:tr>
              <a:tr h="214567">
                <a:tc>
                  <a:txBody>
                    <a:bodyPr/>
                    <a:lstStyle/>
                    <a:p>
                      <a:r>
                        <a:rPr lang="fr-FR" sz="1100" dirty="0"/>
                        <a:t>Pétanque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075461520"/>
                  </a:ext>
                </a:extLst>
              </a:tr>
              <a:tr h="214567">
                <a:tc>
                  <a:txBody>
                    <a:bodyPr/>
                    <a:lstStyle/>
                    <a:p>
                      <a:r>
                        <a:rPr lang="fr-FR" sz="1100" dirty="0"/>
                        <a:t>Raid multi activités</a:t>
                      </a:r>
                    </a:p>
                  </a:txBody>
                  <a:tcPr/>
                </a:tc>
                <a:tc>
                  <a:txBody>
                    <a:bodyPr/>
                    <a:lstStyle/>
                    <a:p>
                      <a:endParaRPr lang="fr-FR" sz="1000" dirty="0"/>
                    </a:p>
                  </a:txBody>
                  <a:tcPr/>
                </a:tc>
                <a:tc>
                  <a:txBody>
                    <a:bodyPr/>
                    <a:lstStyle/>
                    <a:p>
                      <a:r>
                        <a:rPr lang="fr-FR" sz="1000" dirty="0"/>
                        <a:t>28/09 18h</a:t>
                      </a:r>
                    </a:p>
                  </a:txBody>
                  <a:tcPr/>
                </a:tc>
                <a:tc>
                  <a:txBody>
                    <a:bodyPr/>
                    <a:lstStyle/>
                    <a:p>
                      <a:r>
                        <a:rPr lang="fr-FR" sz="1000" dirty="0"/>
                        <a:t>Visio</a:t>
                      </a:r>
                    </a:p>
                  </a:txBody>
                  <a:tcPr/>
                </a:tc>
                <a:extLst>
                  <a:ext uri="{0D108BD9-81ED-4DB2-BD59-A6C34878D82A}">
                    <a16:rowId xmlns:a16="http://schemas.microsoft.com/office/drawing/2014/main" val="1785264323"/>
                  </a:ext>
                </a:extLst>
              </a:tr>
              <a:tr h="214567">
                <a:tc>
                  <a:txBody>
                    <a:bodyPr/>
                    <a:lstStyle/>
                    <a:p>
                      <a:r>
                        <a:rPr lang="fr-FR" sz="1100" dirty="0"/>
                        <a:t>Rugby et rugby à 13</a:t>
                      </a:r>
                    </a:p>
                  </a:txBody>
                  <a:tcPr/>
                </a:tc>
                <a:tc>
                  <a:txBody>
                    <a:bodyPr/>
                    <a:lstStyle/>
                    <a:p>
                      <a:endParaRPr lang="fr-FR" sz="1000" dirty="0"/>
                    </a:p>
                  </a:txBody>
                  <a:tcPr/>
                </a:tc>
                <a:tc>
                  <a:txBody>
                    <a:bodyPr/>
                    <a:lstStyle/>
                    <a:p>
                      <a:r>
                        <a:rPr lang="fr-FR" sz="1000" dirty="0"/>
                        <a:t>08/10 19h</a:t>
                      </a:r>
                    </a:p>
                  </a:txBody>
                  <a:tcPr/>
                </a:tc>
                <a:tc>
                  <a:txBody>
                    <a:bodyPr/>
                    <a:lstStyle/>
                    <a:p>
                      <a:endParaRPr lang="fr-FR" sz="1000" dirty="0"/>
                    </a:p>
                  </a:txBody>
                  <a:tcPr/>
                </a:tc>
                <a:extLst>
                  <a:ext uri="{0D108BD9-81ED-4DB2-BD59-A6C34878D82A}">
                    <a16:rowId xmlns:a16="http://schemas.microsoft.com/office/drawing/2014/main" val="3980572441"/>
                  </a:ext>
                </a:extLst>
              </a:tr>
              <a:tr h="214567">
                <a:tc>
                  <a:txBody>
                    <a:bodyPr/>
                    <a:lstStyle/>
                    <a:p>
                      <a:r>
                        <a:rPr lang="fr-FR" sz="1100" dirty="0"/>
                        <a:t>Sport Partagé</a:t>
                      </a:r>
                    </a:p>
                  </a:txBody>
                  <a:tcPr/>
                </a:tc>
                <a:tc>
                  <a:txBody>
                    <a:bodyPr/>
                    <a:lstStyle/>
                    <a:p>
                      <a:endParaRPr lang="fr-FR" sz="1000" dirty="0"/>
                    </a:p>
                  </a:txBody>
                  <a:tcPr/>
                </a:tc>
                <a:tc>
                  <a:txBody>
                    <a:bodyPr/>
                    <a:lstStyle/>
                    <a:p>
                      <a:r>
                        <a:rPr lang="fr-FR" sz="1000" dirty="0"/>
                        <a:t>22/09 17h30</a:t>
                      </a:r>
                    </a:p>
                  </a:txBody>
                  <a:tcPr/>
                </a:tc>
                <a:tc>
                  <a:txBody>
                    <a:bodyPr/>
                    <a:lstStyle/>
                    <a:p>
                      <a:r>
                        <a:rPr lang="fr-FR" sz="1000" dirty="0"/>
                        <a:t>MRDS +Visio</a:t>
                      </a:r>
                    </a:p>
                  </a:txBody>
                  <a:tcPr/>
                </a:tc>
                <a:extLst>
                  <a:ext uri="{0D108BD9-81ED-4DB2-BD59-A6C34878D82A}">
                    <a16:rowId xmlns:a16="http://schemas.microsoft.com/office/drawing/2014/main" val="3701539163"/>
                  </a:ext>
                </a:extLst>
              </a:tr>
              <a:tr h="214567">
                <a:tc>
                  <a:txBody>
                    <a:bodyPr/>
                    <a:lstStyle/>
                    <a:p>
                      <a:r>
                        <a:rPr lang="fr-FR" sz="1100" dirty="0"/>
                        <a:t>Tennis</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309139509"/>
                  </a:ext>
                </a:extLst>
              </a:tr>
              <a:tr h="204897">
                <a:tc>
                  <a:txBody>
                    <a:bodyPr/>
                    <a:lstStyle/>
                    <a:p>
                      <a:r>
                        <a:rPr lang="fr-FR" sz="1100" dirty="0"/>
                        <a:t>Tennis de Table</a:t>
                      </a:r>
                    </a:p>
                  </a:txBody>
                  <a:tcPr/>
                </a:tc>
                <a:tc>
                  <a:txBody>
                    <a:bodyPr/>
                    <a:lstStyle/>
                    <a:p>
                      <a:endParaRPr lang="fr-FR" sz="1000" dirty="0"/>
                    </a:p>
                  </a:txBody>
                  <a:tcPr/>
                </a:tc>
                <a:tc>
                  <a:txBody>
                    <a:bodyPr/>
                    <a:lstStyle/>
                    <a:p>
                      <a:r>
                        <a:rPr lang="fr-FR" sz="1000" dirty="0"/>
                        <a:t>28/09 17h30</a:t>
                      </a:r>
                    </a:p>
                  </a:txBody>
                  <a:tcPr/>
                </a:tc>
                <a:tc>
                  <a:txBody>
                    <a:bodyPr/>
                    <a:lstStyle/>
                    <a:p>
                      <a:endParaRPr lang="fr-FR" sz="1000" dirty="0"/>
                    </a:p>
                  </a:txBody>
                  <a:tcPr/>
                </a:tc>
                <a:extLst>
                  <a:ext uri="{0D108BD9-81ED-4DB2-BD59-A6C34878D82A}">
                    <a16:rowId xmlns:a16="http://schemas.microsoft.com/office/drawing/2014/main" val="843094159"/>
                  </a:ext>
                </a:extLst>
              </a:tr>
              <a:tr h="214567">
                <a:tc>
                  <a:txBody>
                    <a:bodyPr/>
                    <a:lstStyle/>
                    <a:p>
                      <a:r>
                        <a:rPr lang="fr-FR" sz="1100" dirty="0"/>
                        <a:t>Tir à l’arc</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413658887"/>
                  </a:ext>
                </a:extLst>
              </a:tr>
              <a:tr h="214567">
                <a:tc>
                  <a:txBody>
                    <a:bodyPr/>
                    <a:lstStyle/>
                    <a:p>
                      <a:r>
                        <a:rPr lang="fr-FR" sz="1100" dirty="0"/>
                        <a:t>Triathlon</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170678869"/>
                  </a:ext>
                </a:extLst>
              </a:tr>
              <a:tr h="214567">
                <a:tc>
                  <a:txBody>
                    <a:bodyPr/>
                    <a:lstStyle/>
                    <a:p>
                      <a:r>
                        <a:rPr lang="fr-FR" sz="1100" dirty="0"/>
                        <a:t>Voile</a:t>
                      </a:r>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1767407745"/>
                  </a:ext>
                </a:extLst>
              </a:tr>
              <a:tr h="214567">
                <a:tc>
                  <a:txBody>
                    <a:bodyPr/>
                    <a:lstStyle/>
                    <a:p>
                      <a:r>
                        <a:rPr lang="fr-FR" sz="1100" dirty="0"/>
                        <a:t>Volley </a:t>
                      </a:r>
                      <a:r>
                        <a:rPr lang="fr-FR" sz="1100" dirty="0" err="1"/>
                        <a:t>ball</a:t>
                      </a:r>
                      <a:endParaRPr lang="fr-FR" sz="1100" dirty="0"/>
                    </a:p>
                  </a:txBody>
                  <a:tcPr/>
                </a:tc>
                <a:tc>
                  <a:txBody>
                    <a:bodyPr/>
                    <a:lstStyle/>
                    <a:p>
                      <a:endParaRPr lang="fr-FR" sz="1000" dirty="0"/>
                    </a:p>
                  </a:txBody>
                  <a:tcPr/>
                </a:tc>
                <a:tc>
                  <a:txBody>
                    <a:bodyPr/>
                    <a:lstStyle/>
                    <a:p>
                      <a:r>
                        <a:rPr lang="fr-FR" sz="1000" dirty="0"/>
                        <a:t>08/10 17h30</a:t>
                      </a:r>
                    </a:p>
                  </a:txBody>
                  <a:tcPr/>
                </a:tc>
                <a:tc>
                  <a:txBody>
                    <a:bodyPr/>
                    <a:lstStyle/>
                    <a:p>
                      <a:endParaRPr lang="fr-FR" sz="1000" dirty="0"/>
                    </a:p>
                  </a:txBody>
                  <a:tcPr/>
                </a:tc>
                <a:extLst>
                  <a:ext uri="{0D108BD9-81ED-4DB2-BD59-A6C34878D82A}">
                    <a16:rowId xmlns:a16="http://schemas.microsoft.com/office/drawing/2014/main" val="4205208300"/>
                  </a:ext>
                </a:extLst>
              </a:tr>
              <a:tr h="214567">
                <a:tc>
                  <a:txBody>
                    <a:bodyPr/>
                    <a:lstStyle/>
                    <a:p>
                      <a:r>
                        <a:rPr lang="fr-FR" sz="1100" dirty="0"/>
                        <a:t>VTT</a:t>
                      </a:r>
                    </a:p>
                  </a:txBody>
                  <a:tcPr/>
                </a:tc>
                <a:tc>
                  <a:txBody>
                    <a:bodyPr/>
                    <a:lstStyle/>
                    <a:p>
                      <a:r>
                        <a:rPr lang="fr-FR" sz="1000" dirty="0"/>
                        <a:t>01/10 17h30</a:t>
                      </a:r>
                    </a:p>
                  </a:txBody>
                  <a:tcPr/>
                </a:tc>
                <a:tc>
                  <a:txBody>
                    <a:bodyPr/>
                    <a:lstStyle/>
                    <a:p>
                      <a:r>
                        <a:rPr lang="fr-FR" sz="1000" dirty="0"/>
                        <a:t>01/10 18h30</a:t>
                      </a:r>
                    </a:p>
                  </a:txBody>
                  <a:tcPr/>
                </a:tc>
                <a:tc>
                  <a:txBody>
                    <a:bodyPr/>
                    <a:lstStyle/>
                    <a:p>
                      <a:r>
                        <a:rPr lang="fr-FR" sz="1000" dirty="0"/>
                        <a:t>Ferrière + Vis</a:t>
                      </a:r>
                    </a:p>
                  </a:txBody>
                  <a:tcPr/>
                </a:tc>
                <a:extLst>
                  <a:ext uri="{0D108BD9-81ED-4DB2-BD59-A6C34878D82A}">
                    <a16:rowId xmlns:a16="http://schemas.microsoft.com/office/drawing/2014/main" val="2030538890"/>
                  </a:ext>
                </a:extLst>
              </a:tr>
              <a:tr h="214567">
                <a:tc>
                  <a:txBody>
                    <a:bodyPr/>
                    <a:lstStyle/>
                    <a:p>
                      <a:r>
                        <a:rPr lang="fr-FR" sz="1100" dirty="0"/>
                        <a:t>Discipline Enchainée</a:t>
                      </a:r>
                    </a:p>
                  </a:txBody>
                  <a:tcPr/>
                </a:tc>
                <a:tc>
                  <a:txBody>
                    <a:bodyPr/>
                    <a:lstStyle/>
                    <a:p>
                      <a:endParaRPr lang="fr-FR" sz="1000" dirty="0"/>
                    </a:p>
                  </a:txBody>
                  <a:tcPr/>
                </a:tc>
                <a:tc>
                  <a:txBody>
                    <a:bodyPr/>
                    <a:lstStyle/>
                    <a:p>
                      <a:r>
                        <a:rPr lang="fr-FR" sz="1000" dirty="0"/>
                        <a:t>15/10 18h</a:t>
                      </a:r>
                    </a:p>
                  </a:txBody>
                  <a:tcPr/>
                </a:tc>
                <a:tc>
                  <a:txBody>
                    <a:bodyPr/>
                    <a:lstStyle/>
                    <a:p>
                      <a:endParaRPr lang="fr-FR" sz="1000" dirty="0"/>
                    </a:p>
                  </a:txBody>
                  <a:tcPr/>
                </a:tc>
                <a:extLst>
                  <a:ext uri="{0D108BD9-81ED-4DB2-BD59-A6C34878D82A}">
                    <a16:rowId xmlns:a16="http://schemas.microsoft.com/office/drawing/2014/main" val="3755446855"/>
                  </a:ext>
                </a:extLst>
              </a:tr>
            </a:tbl>
          </a:graphicData>
        </a:graphic>
      </p:graphicFrame>
    </p:spTree>
    <p:extLst>
      <p:ext uri="{BB962C8B-B14F-4D97-AF65-F5344CB8AC3E}">
        <p14:creationId xmlns:p14="http://schemas.microsoft.com/office/powerpoint/2010/main" val="225119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642B5-83AC-433E-AF54-D03276FBF795}"/>
              </a:ext>
            </a:extLst>
          </p:cNvPr>
          <p:cNvSpPr>
            <a:spLocks noGrp="1"/>
          </p:cNvSpPr>
          <p:nvPr>
            <p:ph type="title"/>
          </p:nvPr>
        </p:nvSpPr>
        <p:spPr/>
        <p:txBody>
          <a:bodyPr/>
          <a:lstStyle/>
          <a:p>
            <a:r>
              <a:rPr lang="fr-FR" dirty="0"/>
              <a:t>AFFILIATION ET LICENCES</a:t>
            </a:r>
          </a:p>
        </p:txBody>
      </p:sp>
      <p:sp>
        <p:nvSpPr>
          <p:cNvPr id="4" name="Espace réservé du contenu 3">
            <a:extLst>
              <a:ext uri="{FF2B5EF4-FFF2-40B4-BE49-F238E27FC236}">
                <a16:creationId xmlns:a16="http://schemas.microsoft.com/office/drawing/2014/main" id="{15470570-775B-4A7B-A63D-4EE1C9383AE4}"/>
              </a:ext>
            </a:extLst>
          </p:cNvPr>
          <p:cNvSpPr>
            <a:spLocks noGrp="1"/>
          </p:cNvSpPr>
          <p:nvPr>
            <p:ph sz="quarter" idx="10"/>
          </p:nvPr>
        </p:nvSpPr>
        <p:spPr>
          <a:xfrm>
            <a:off x="612000" y="1009650"/>
            <a:ext cx="8235438" cy="324000"/>
          </a:xfrm>
        </p:spPr>
        <p:txBody>
          <a:bodyPr/>
          <a:lstStyle/>
          <a:p>
            <a:r>
              <a:rPr lang="fr-FR" sz="1400" dirty="0"/>
              <a:t>L’affiliation et les tarifs</a:t>
            </a:r>
          </a:p>
        </p:txBody>
      </p:sp>
      <p:pic>
        <p:nvPicPr>
          <p:cNvPr id="5" name="Image 4">
            <a:extLst>
              <a:ext uri="{FF2B5EF4-FFF2-40B4-BE49-F238E27FC236}">
                <a16:creationId xmlns:a16="http://schemas.microsoft.com/office/drawing/2014/main" id="{643AAE03-C79F-4F99-8E71-98D26F696129}"/>
              </a:ext>
            </a:extLst>
          </p:cNvPr>
          <p:cNvPicPr>
            <a:picLocks noChangeAspect="1"/>
          </p:cNvPicPr>
          <p:nvPr/>
        </p:nvPicPr>
        <p:blipFill>
          <a:blip r:embed="rId3"/>
          <a:stretch>
            <a:fillRect/>
          </a:stretch>
        </p:blipFill>
        <p:spPr>
          <a:xfrm>
            <a:off x="462519" y="3915891"/>
            <a:ext cx="8534400" cy="2429228"/>
          </a:xfrm>
          <a:prstGeom prst="rect">
            <a:avLst/>
          </a:prstGeom>
          <a:ln w="25400">
            <a:solidFill>
              <a:schemeClr val="accent1"/>
            </a:solidFill>
          </a:ln>
        </p:spPr>
      </p:pic>
      <p:pic>
        <p:nvPicPr>
          <p:cNvPr id="8" name="Image 7">
            <a:extLst>
              <a:ext uri="{FF2B5EF4-FFF2-40B4-BE49-F238E27FC236}">
                <a16:creationId xmlns:a16="http://schemas.microsoft.com/office/drawing/2014/main" id="{499B5C82-16F6-4A97-B64A-817E23E2B2C5}"/>
              </a:ext>
            </a:extLst>
          </p:cNvPr>
          <p:cNvPicPr>
            <a:picLocks noChangeAspect="1"/>
          </p:cNvPicPr>
          <p:nvPr/>
        </p:nvPicPr>
        <p:blipFill>
          <a:blip r:embed="rId4"/>
          <a:stretch>
            <a:fillRect/>
          </a:stretch>
        </p:blipFill>
        <p:spPr>
          <a:xfrm>
            <a:off x="3400292" y="1035697"/>
            <a:ext cx="5596627" cy="2639712"/>
          </a:xfrm>
          <a:prstGeom prst="rect">
            <a:avLst/>
          </a:prstGeom>
          <a:ln w="25400">
            <a:solidFill>
              <a:schemeClr val="accent1"/>
            </a:solidFill>
          </a:ln>
        </p:spPr>
      </p:pic>
    </p:spTree>
    <p:extLst>
      <p:ext uri="{BB962C8B-B14F-4D97-AF65-F5344CB8AC3E}">
        <p14:creationId xmlns:p14="http://schemas.microsoft.com/office/powerpoint/2010/main" val="2406660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de l’appli glide</a:t>
            </a:r>
          </a:p>
        </p:txBody>
      </p:sp>
      <p:sp>
        <p:nvSpPr>
          <p:cNvPr id="3" name="Espace réservé du contenu 2"/>
          <p:cNvSpPr>
            <a:spLocks noGrp="1"/>
          </p:cNvSpPr>
          <p:nvPr>
            <p:ph idx="1"/>
          </p:nvPr>
        </p:nvSpPr>
        <p:spPr>
          <a:xfrm>
            <a:off x="611999" y="1303789"/>
            <a:ext cx="8108051" cy="707891"/>
          </a:xfrm>
        </p:spPr>
        <p:txBody>
          <a:bodyPr/>
          <a:lstStyle/>
          <a:p>
            <a:pPr marL="342900" lvl="1" indent="-342900" algn="just">
              <a:buFont typeface="+mj-lt"/>
              <a:buAutoNum type="arabicPeriod"/>
            </a:pPr>
            <a:r>
              <a:rPr lang="fr-FR" sz="1400" b="0" dirty="0"/>
              <a:t>Une APPLI pour le département à destination des institutionnels, des partenaires et des CDD.</a:t>
            </a:r>
          </a:p>
          <a:p>
            <a:pPr marL="342900" lvl="1" indent="-342900" algn="just">
              <a:buFont typeface="+mj-lt"/>
              <a:buAutoNum type="arabicPeriod"/>
            </a:pPr>
            <a:r>
              <a:rPr lang="fr-FR" sz="1400" b="0" dirty="0"/>
              <a:t>Une APPLI par district à destination des Animateurs d’AS et des partenaires locaux.</a:t>
            </a:r>
          </a:p>
        </p:txBody>
      </p:sp>
      <p:sp>
        <p:nvSpPr>
          <p:cNvPr id="4" name="Espace réservé du contenu 2">
            <a:extLst>
              <a:ext uri="{FF2B5EF4-FFF2-40B4-BE49-F238E27FC236}">
                <a16:creationId xmlns:a16="http://schemas.microsoft.com/office/drawing/2014/main" id="{85838E8B-E670-4922-9F44-7858A421AC8C}"/>
              </a:ext>
            </a:extLst>
          </p:cNvPr>
          <p:cNvSpPr txBox="1">
            <a:spLocks/>
          </p:cNvSpPr>
          <p:nvPr/>
        </p:nvSpPr>
        <p:spPr>
          <a:xfrm>
            <a:off x="847526" y="2285302"/>
            <a:ext cx="8108051" cy="707891"/>
          </a:xfrm>
          <a:prstGeom prst="rect">
            <a:avLst/>
          </a:prstGeom>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800"/>
              </a:spcBef>
              <a:spcAft>
                <a:spcPts val="0"/>
              </a:spcAft>
              <a:buClrTx/>
              <a:buSzTx/>
              <a:buFont typeface="Arial"/>
              <a:buNone/>
              <a:tabLst/>
              <a:defRPr/>
            </a:pPr>
            <a:r>
              <a:rPr kumimoji="0" lang="fr-FR" sz="1400" b="0" i="0" u="none" strike="noStrike" kern="1200" cap="none" spc="0" normalizeH="0" baseline="0" noProof="0" dirty="0">
                <a:ln>
                  <a:noFill/>
                </a:ln>
                <a:solidFill>
                  <a:prstClr val="black"/>
                </a:solidFill>
                <a:effectLst/>
                <a:uLnTx/>
                <a:uFillTx/>
                <a:latin typeface="Arial"/>
                <a:ea typeface="+mn-ea"/>
                <a:cs typeface="+mn-cs"/>
                <a:hlinkClick r:id="rId2" action="ppaction://hlinkfile"/>
              </a:rPr>
              <a:t>FILM APPLI GLIDE</a:t>
            </a:r>
            <a:endParaRPr kumimoji="0" lang="fr-FR"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4073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05C88-4B8E-42BF-9896-5C095CE3B113}"/>
              </a:ext>
            </a:extLst>
          </p:cNvPr>
          <p:cNvSpPr>
            <a:spLocks noGrp="1"/>
          </p:cNvSpPr>
          <p:nvPr>
            <p:ph type="ctrTitle"/>
          </p:nvPr>
        </p:nvSpPr>
        <p:spPr>
          <a:xfrm>
            <a:off x="1143000" y="974696"/>
            <a:ext cx="7307826" cy="769525"/>
          </a:xfrm>
        </p:spPr>
        <p:txBody>
          <a:bodyPr>
            <a:normAutofit/>
          </a:bodyPr>
          <a:lstStyle/>
          <a:p>
            <a:r>
              <a:rPr lang="fr-FR" sz="3300" dirty="0">
                <a:latin typeface="+mn-lt"/>
              </a:rPr>
              <a:t>INFOS- DOCS AS ET COORDONNATEURS</a:t>
            </a:r>
          </a:p>
        </p:txBody>
      </p:sp>
      <p:pic>
        <p:nvPicPr>
          <p:cNvPr id="5" name="Image 4" descr="Une image contenant capture d’écran&#10;&#10;Description générée automatiquement">
            <a:extLst>
              <a:ext uri="{FF2B5EF4-FFF2-40B4-BE49-F238E27FC236}">
                <a16:creationId xmlns:a16="http://schemas.microsoft.com/office/drawing/2014/main" id="{E2909865-2B1A-4DC6-A249-B9141B43D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8962"/>
            <a:ext cx="8191663" cy="3292250"/>
          </a:xfrm>
          <a:prstGeom prst="rect">
            <a:avLst/>
          </a:prstGeom>
        </p:spPr>
      </p:pic>
      <p:cxnSp>
        <p:nvCxnSpPr>
          <p:cNvPr id="7" name="Connecteur droit avec flèche 6">
            <a:extLst>
              <a:ext uri="{FF2B5EF4-FFF2-40B4-BE49-F238E27FC236}">
                <a16:creationId xmlns:a16="http://schemas.microsoft.com/office/drawing/2014/main" id="{4FCC6539-93DD-4F07-BDC3-866662560348}"/>
              </a:ext>
            </a:extLst>
          </p:cNvPr>
          <p:cNvCxnSpPr>
            <a:cxnSpLocks/>
          </p:cNvCxnSpPr>
          <p:nvPr/>
        </p:nvCxnSpPr>
        <p:spPr>
          <a:xfrm flipV="1">
            <a:off x="2337047" y="3972881"/>
            <a:ext cx="619217" cy="779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91BBF9E-886D-4E2B-80D8-6C190FF083F1}"/>
              </a:ext>
            </a:extLst>
          </p:cNvPr>
          <p:cNvSpPr txBox="1"/>
          <p:nvPr/>
        </p:nvSpPr>
        <p:spPr>
          <a:xfrm>
            <a:off x="1937552" y="4715276"/>
            <a:ext cx="2310413" cy="507831"/>
          </a:xfrm>
          <a:prstGeom prst="rect">
            <a:avLst/>
          </a:prstGeom>
          <a:noFill/>
        </p:spPr>
        <p:txBody>
          <a:bodyPr wrap="square" rtlCol="0">
            <a:spAutoFit/>
          </a:bodyPr>
          <a:lstStyle/>
          <a:p>
            <a:pPr defTabSz="685800"/>
            <a:r>
              <a:rPr lang="fr-FR" sz="1350" b="1" dirty="0">
                <a:solidFill>
                  <a:srgbClr val="FF0000"/>
                </a:solidFill>
                <a:latin typeface="Calibri" panose="020F0502020204030204"/>
              </a:rPr>
              <a:t>Ressources AS pour année scolaire 2020-2021</a:t>
            </a:r>
          </a:p>
        </p:txBody>
      </p:sp>
      <p:sp>
        <p:nvSpPr>
          <p:cNvPr id="12" name="ZoneTexte 11">
            <a:extLst>
              <a:ext uri="{FF2B5EF4-FFF2-40B4-BE49-F238E27FC236}">
                <a16:creationId xmlns:a16="http://schemas.microsoft.com/office/drawing/2014/main" id="{E711F781-BD27-4896-8BBC-8BC56CBF1769}"/>
              </a:ext>
            </a:extLst>
          </p:cNvPr>
          <p:cNvSpPr txBox="1"/>
          <p:nvPr/>
        </p:nvSpPr>
        <p:spPr>
          <a:xfrm>
            <a:off x="5196984" y="4720080"/>
            <a:ext cx="2732995" cy="507831"/>
          </a:xfrm>
          <a:prstGeom prst="rect">
            <a:avLst/>
          </a:prstGeom>
          <a:noFill/>
        </p:spPr>
        <p:txBody>
          <a:bodyPr wrap="square" rtlCol="0">
            <a:spAutoFit/>
          </a:bodyPr>
          <a:lstStyle/>
          <a:p>
            <a:pPr defTabSz="685800"/>
            <a:r>
              <a:rPr lang="fr-FR" sz="1350" b="1" dirty="0">
                <a:solidFill>
                  <a:srgbClr val="0070C0"/>
                </a:solidFill>
                <a:latin typeface="Calibri" panose="020F0502020204030204"/>
              </a:rPr>
              <a:t>Ressources Coordonnateur pour année scolaire 2020-2021</a:t>
            </a:r>
          </a:p>
        </p:txBody>
      </p:sp>
      <p:cxnSp>
        <p:nvCxnSpPr>
          <p:cNvPr id="13" name="Connecteur droit avec flèche 12">
            <a:extLst>
              <a:ext uri="{FF2B5EF4-FFF2-40B4-BE49-F238E27FC236}">
                <a16:creationId xmlns:a16="http://schemas.microsoft.com/office/drawing/2014/main" id="{90402723-3104-4368-8698-5EEA2B6917C4}"/>
              </a:ext>
            </a:extLst>
          </p:cNvPr>
          <p:cNvCxnSpPr>
            <a:cxnSpLocks/>
          </p:cNvCxnSpPr>
          <p:nvPr/>
        </p:nvCxnSpPr>
        <p:spPr>
          <a:xfrm flipH="1" flipV="1">
            <a:off x="6563481" y="4362388"/>
            <a:ext cx="480951" cy="446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93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DE667A-C3C2-4A33-8022-4C4B12C7E216}"/>
              </a:ext>
            </a:extLst>
          </p:cNvPr>
          <p:cNvSpPr>
            <a:spLocks noGrp="1"/>
          </p:cNvSpPr>
          <p:nvPr>
            <p:ph idx="1"/>
          </p:nvPr>
        </p:nvSpPr>
        <p:spPr>
          <a:xfrm>
            <a:off x="611999" y="888642"/>
            <a:ext cx="8158513" cy="4511358"/>
          </a:xfrm>
        </p:spPr>
        <p:txBody>
          <a:bodyPr anchor="ctr"/>
          <a:lstStyle/>
          <a:p>
            <a:pPr algn="ctr"/>
            <a:r>
              <a:rPr lang="fr-FR" sz="13800" dirty="0">
                <a:latin typeface="Freestyle Script" panose="030804020302050B0404" pitchFamily="66" charset="0"/>
              </a:rPr>
              <a:t>B</a:t>
            </a:r>
            <a:r>
              <a:rPr lang="fr-FR" sz="13800" cap="none" dirty="0">
                <a:latin typeface="Freestyle Script" panose="030804020302050B0404" pitchFamily="66" charset="0"/>
              </a:rPr>
              <a:t>onne rentrée !</a:t>
            </a:r>
            <a:endParaRPr lang="fr-FR" sz="13800" dirty="0">
              <a:latin typeface="Freestyle Script" panose="030804020302050B0404" pitchFamily="66" charset="0"/>
            </a:endParaRPr>
          </a:p>
        </p:txBody>
      </p:sp>
    </p:spTree>
    <p:extLst>
      <p:ext uri="{BB962C8B-B14F-4D97-AF65-F5344CB8AC3E}">
        <p14:creationId xmlns:p14="http://schemas.microsoft.com/office/powerpoint/2010/main" val="326258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REGLEMENT FEDERAL </a:t>
            </a:r>
          </a:p>
        </p:txBody>
      </p:sp>
      <p:sp>
        <p:nvSpPr>
          <p:cNvPr id="3" name="Espace réservé du contenu 2"/>
          <p:cNvSpPr>
            <a:spLocks noGrp="1"/>
          </p:cNvSpPr>
          <p:nvPr>
            <p:ph idx="1"/>
          </p:nvPr>
        </p:nvSpPr>
        <p:spPr>
          <a:xfrm>
            <a:off x="537186" y="1261752"/>
            <a:ext cx="7694873" cy="2520541"/>
          </a:xfrm>
          <a:ln>
            <a:solidFill>
              <a:schemeClr val="tx1"/>
            </a:solidFill>
          </a:ln>
        </p:spPr>
        <p:txBody>
          <a:bodyPr/>
          <a:lstStyle/>
          <a:p>
            <a:pPr marL="182563" algn="just">
              <a:lnSpc>
                <a:spcPct val="150000"/>
              </a:lnSpc>
              <a:tabLst>
                <a:tab pos="182563" algn="l"/>
                <a:tab pos="449263" algn="l"/>
              </a:tabLst>
            </a:pPr>
            <a:r>
              <a:rPr lang="x-none"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Le </a:t>
            </a:r>
            <a:r>
              <a:rPr lang="fr-FR" sz="1400" b="1" u="sng"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Règlement Fédéral</a:t>
            </a: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 et les </a:t>
            </a:r>
            <a:r>
              <a:rPr lang="fr-FR" sz="1400" b="1" u="sng"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Fiches Sport </a:t>
            </a:r>
            <a:r>
              <a:rPr lang="fr-FR" sz="1400" b="1" u="sng" cap="none" dirty="0">
                <a:solidFill>
                  <a:schemeClr val="tx1"/>
                </a:solidFill>
                <a:effectLst/>
                <a:highlight>
                  <a:srgbClr val="FFFF00"/>
                </a:highlight>
                <a:latin typeface="Verdana" panose="020B0604030504040204" pitchFamily="34" charset="0"/>
                <a:ea typeface="Batang" panose="020B0503020000020004" pitchFamily="18" charset="-127"/>
                <a:cs typeface="Times New Roman" panose="02020603050405020304" pitchFamily="18" charset="0"/>
              </a:rPr>
              <a:t>et Modalités de Pratique</a:t>
            </a: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 constituent les références sportives de l’</a:t>
            </a:r>
            <a:r>
              <a:rPr lang="x-none"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UNSS, </a:t>
            </a: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mentionnées à l’article III.3.28. du Règlement Intérieur.</a:t>
            </a:r>
            <a:endParaRPr lang="fr-FR" sz="1400" cap="none"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182563" algn="just">
              <a:lnSpc>
                <a:spcPct val="150000"/>
              </a:lnSpc>
              <a:tabLst>
                <a:tab pos="182563" algn="l"/>
                <a:tab pos="449263" algn="l"/>
              </a:tabLst>
            </a:pP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 Ils</a:t>
            </a:r>
            <a:r>
              <a:rPr lang="x-none"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 fixent les conditions d’accès communes aux compétitions UNSS, pour l</a:t>
            </a: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a phase qualificative qui précède les </a:t>
            </a:r>
            <a:r>
              <a:rPr lang="x-none"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championnat</a:t>
            </a:r>
            <a:r>
              <a:rPr lang="fr-FR"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s</a:t>
            </a:r>
            <a:r>
              <a:rPr lang="x-none" sz="1400" cap="none" dirty="0">
                <a:solidFill>
                  <a:schemeClr val="tx1"/>
                </a:solidFill>
                <a:effectLst/>
                <a:latin typeface="Verdana" panose="020B0604030504040204" pitchFamily="34" charset="0"/>
                <a:ea typeface="Batang" panose="020B0503020000020004" pitchFamily="18" charset="-127"/>
                <a:cs typeface="Times New Roman" panose="02020603050405020304" pitchFamily="18" charset="0"/>
              </a:rPr>
              <a:t> de France et qui est régie par la réglementation nationale, pour toutes les Associations Sportives affiliées.</a:t>
            </a:r>
            <a:endParaRPr lang="fr-FR" sz="1400" cap="none"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lvl="1" algn="just"/>
            <a:endParaRPr lang="fr-FR" sz="1400" b="0" dirty="0"/>
          </a:p>
        </p:txBody>
      </p:sp>
      <p:sp>
        <p:nvSpPr>
          <p:cNvPr id="4" name="Espace réservé du contenu 2">
            <a:extLst>
              <a:ext uri="{FF2B5EF4-FFF2-40B4-BE49-F238E27FC236}">
                <a16:creationId xmlns:a16="http://schemas.microsoft.com/office/drawing/2014/main" id="{F763B5B9-2E5F-4900-82A1-16DE9A87861B}"/>
              </a:ext>
            </a:extLst>
          </p:cNvPr>
          <p:cNvSpPr txBox="1">
            <a:spLocks/>
          </p:cNvSpPr>
          <p:nvPr/>
        </p:nvSpPr>
        <p:spPr>
          <a:xfrm>
            <a:off x="537185" y="4036045"/>
            <a:ext cx="7694873" cy="1317351"/>
          </a:xfrm>
          <a:prstGeom prst="rect">
            <a:avLst/>
          </a:prstGeom>
          <a:ln>
            <a:noFill/>
          </a:ln>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algn="just">
              <a:lnSpc>
                <a:spcPct val="150000"/>
              </a:lnSpc>
              <a:tabLst>
                <a:tab pos="182563" algn="l"/>
                <a:tab pos="449263" algn="l"/>
              </a:tabLst>
            </a:pPr>
            <a:r>
              <a:rPr lang="fr-FR" sz="1400" b="0" cap="none" dirty="0">
                <a:solidFill>
                  <a:schemeClr val="tx1"/>
                </a:solidFill>
                <a:latin typeface="Verdana" panose="020B0604030504040204" pitchFamily="34" charset="0"/>
                <a:ea typeface="Batang" panose="020B0503020000020004" pitchFamily="18" charset="-127"/>
                <a:cs typeface="Times New Roman" panose="02020603050405020304" pitchFamily="18" charset="0"/>
              </a:rPr>
              <a:t>Un exemplaire du Règlement Fédéral vous a été donné par district avec </a:t>
            </a:r>
            <a:r>
              <a:rPr lang="fr-FR" sz="1400" b="0" cap="none" dirty="0">
                <a:solidFill>
                  <a:schemeClr val="tx1"/>
                </a:solidFill>
                <a:highlight>
                  <a:srgbClr val="FFFF00"/>
                </a:highlight>
                <a:latin typeface="Verdana" panose="020B0604030504040204" pitchFamily="34" charset="0"/>
                <a:ea typeface="Batang" panose="020B0503020000020004" pitchFamily="18" charset="-127"/>
                <a:cs typeface="Times New Roman" panose="02020603050405020304" pitchFamily="18" charset="0"/>
              </a:rPr>
              <a:t>les nouveautés surlignées en jaune.</a:t>
            </a:r>
          </a:p>
          <a:p>
            <a:pPr marL="182563" algn="just">
              <a:lnSpc>
                <a:spcPct val="150000"/>
              </a:lnSpc>
              <a:tabLst>
                <a:tab pos="182563" algn="l"/>
                <a:tab pos="449263" algn="l"/>
              </a:tabLst>
            </a:pPr>
            <a:r>
              <a:rPr lang="fr-FR" sz="1400" b="0" cap="none" dirty="0">
                <a:solidFill>
                  <a:schemeClr val="tx1"/>
                </a:solidFill>
                <a:latin typeface="Verdana" panose="020B0604030504040204" pitchFamily="34" charset="0"/>
                <a:ea typeface="Batang" panose="020B0503020000020004" pitchFamily="18" charset="-127"/>
                <a:cs typeface="Times New Roman" panose="02020603050405020304" pitchFamily="18" charset="0"/>
              </a:rPr>
              <a:t>Il est téléchargeable sur OPUSS.</a:t>
            </a:r>
            <a:endParaRPr lang="fr-FR" sz="1400" b="0" dirty="0"/>
          </a:p>
        </p:txBody>
      </p:sp>
    </p:spTree>
    <p:extLst>
      <p:ext uri="{BB962C8B-B14F-4D97-AF65-F5344CB8AC3E}">
        <p14:creationId xmlns:p14="http://schemas.microsoft.com/office/powerpoint/2010/main" val="51378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FICHES SPORTS </a:t>
            </a:r>
          </a:p>
        </p:txBody>
      </p:sp>
      <p:sp>
        <p:nvSpPr>
          <p:cNvPr id="3" name="Espace réservé du contenu 2"/>
          <p:cNvSpPr>
            <a:spLocks noGrp="1"/>
          </p:cNvSpPr>
          <p:nvPr>
            <p:ph idx="1"/>
          </p:nvPr>
        </p:nvSpPr>
        <p:spPr>
          <a:xfrm>
            <a:off x="537186" y="1125748"/>
            <a:ext cx="7694873" cy="2171404"/>
          </a:xfrm>
          <a:ln>
            <a:solidFill>
              <a:schemeClr val="tx1"/>
            </a:solidFill>
          </a:ln>
        </p:spPr>
        <p:txBody>
          <a:bodyPr/>
          <a:lstStyle/>
          <a:p>
            <a:pPr algn="just"/>
            <a:r>
              <a:rPr lang="fr-FR" sz="1400" b="0" cap="none" dirty="0">
                <a:solidFill>
                  <a:schemeClr val="tx1"/>
                </a:solidFill>
                <a:effectLst/>
                <a:latin typeface="Verdana" panose="020B0604030504040204" pitchFamily="34" charset="0"/>
                <a:ea typeface="MS Mincho" panose="02020609040205080304" pitchFamily="49" charset="-128"/>
                <a:cs typeface="Arial" panose="020B0604020202020204" pitchFamily="34" charset="0"/>
              </a:rPr>
              <a:t>La Fiche Sport déclinée pour chaque activité pratiquée à l’UNSS donne des éléments de cadrage qui se complètent avec les orientations inscrites dans les autres documents. Elle donne les directives pour les qualifications aux finales nationales, académiques ou </a:t>
            </a:r>
            <a:r>
              <a:rPr lang="fr-FR" sz="1400" b="0" cap="none" dirty="0" err="1">
                <a:solidFill>
                  <a:schemeClr val="tx1"/>
                </a:solidFill>
                <a:effectLst/>
                <a:latin typeface="Verdana" panose="020B0604030504040204" pitchFamily="34" charset="0"/>
                <a:ea typeface="MS Mincho" panose="02020609040205080304" pitchFamily="49" charset="-128"/>
                <a:cs typeface="Arial" panose="020B0604020202020204" pitchFamily="34" charset="0"/>
              </a:rPr>
              <a:t>inter-académiques</a:t>
            </a:r>
            <a:r>
              <a:rPr lang="fr-FR" sz="1400" b="0" cap="none" dirty="0">
                <a:solidFill>
                  <a:schemeClr val="tx1"/>
                </a:solidFill>
                <a:effectLst/>
                <a:latin typeface="Verdana" panose="020B0604030504040204" pitchFamily="34" charset="0"/>
                <a:ea typeface="MS Mincho" panose="02020609040205080304" pitchFamily="49" charset="-128"/>
                <a:cs typeface="Arial" panose="020B0604020202020204" pitchFamily="34" charset="0"/>
              </a:rPr>
              <a:t> des championnats de France, festivals et Jeux.</a:t>
            </a:r>
            <a:endParaRPr lang="fr-FR" sz="1400" b="0" cap="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r>
              <a:rPr lang="fr-FR" sz="1400" b="0" cap="none" dirty="0">
                <a:solidFill>
                  <a:schemeClr val="tx1"/>
                </a:solidFill>
                <a:effectLst/>
                <a:latin typeface="Verdana" panose="020B0604030504040204" pitchFamily="34" charset="0"/>
                <a:ea typeface="MS Mincho" panose="02020609040205080304" pitchFamily="49" charset="-128"/>
                <a:cs typeface="Arial" panose="020B0604020202020204" pitchFamily="34" charset="0"/>
              </a:rPr>
              <a:t>Elle rend compte par ailleurs des travaux de la commission mixte nationale et des propositions issues des commissions mixtes territoriales et propose des pistes de développement et d’organisation du sport concerné pour les AS et les phases départementales et académiques dans l’optique de la réalisation du PNDSS 2020-2024 dans les quatre dimensions précédemment exposées.</a:t>
            </a:r>
            <a:endParaRPr lang="fr-FR" sz="1400" b="0" cap="none" dirty="0">
              <a:solidFill>
                <a:schemeClr val="tx1"/>
              </a:solidFill>
            </a:endParaRPr>
          </a:p>
        </p:txBody>
      </p:sp>
      <p:sp>
        <p:nvSpPr>
          <p:cNvPr id="4" name="Espace réservé du contenu 2">
            <a:extLst>
              <a:ext uri="{FF2B5EF4-FFF2-40B4-BE49-F238E27FC236}">
                <a16:creationId xmlns:a16="http://schemas.microsoft.com/office/drawing/2014/main" id="{F763B5B9-2E5F-4900-82A1-16DE9A87861B}"/>
              </a:ext>
            </a:extLst>
          </p:cNvPr>
          <p:cNvSpPr txBox="1">
            <a:spLocks/>
          </p:cNvSpPr>
          <p:nvPr/>
        </p:nvSpPr>
        <p:spPr>
          <a:xfrm>
            <a:off x="404182" y="3537281"/>
            <a:ext cx="7694873" cy="1915868"/>
          </a:xfrm>
          <a:prstGeom prst="rect">
            <a:avLst/>
          </a:prstGeom>
          <a:ln>
            <a:noFill/>
          </a:ln>
        </p:spPr>
        <p:txBody>
          <a:bodyPr lIns="0" tIns="0" rIns="0" bIns="0">
            <a:noAutofit/>
          </a:bodyPr>
          <a:lstStyle>
            <a:lvl1pPr marL="0" indent="0" algn="l" defTabSz="457200" rtl="0" eaLnBrk="1" latinLnBrk="0" hangingPunct="1">
              <a:spcBef>
                <a:spcPts val="1600"/>
              </a:spcBef>
              <a:buFont typeface="Arial"/>
              <a:buNone/>
              <a:defRPr sz="1100" b="1" kern="1200" cap="all">
                <a:solidFill>
                  <a:srgbClr val="2D8EC2"/>
                </a:solidFill>
                <a:latin typeface="+mn-lt"/>
                <a:ea typeface="+mn-ea"/>
                <a:cs typeface="+mn-cs"/>
              </a:defRPr>
            </a:lvl1pPr>
            <a:lvl2pPr marL="0" indent="0" algn="l" defTabSz="457200" rtl="0" eaLnBrk="1" latinLnBrk="0" hangingPunct="1">
              <a:spcBef>
                <a:spcPts val="800"/>
              </a:spcBef>
              <a:buFont typeface="Arial"/>
              <a:buNone/>
              <a:defRPr sz="900" b="1" kern="1200">
                <a:solidFill>
                  <a:schemeClr val="tx1"/>
                </a:solidFill>
                <a:latin typeface="+mn-lt"/>
                <a:ea typeface="+mn-ea"/>
                <a:cs typeface="+mn-cs"/>
              </a:defRPr>
            </a:lvl2pPr>
            <a:lvl3pPr marL="0" indent="0" algn="l" defTabSz="457200" rtl="0" eaLnBrk="1" latinLnBrk="0" hangingPunct="1">
              <a:spcBef>
                <a:spcPts val="200"/>
              </a:spcBef>
              <a:buFont typeface="Arial"/>
              <a:buNone/>
              <a:defRPr sz="900" b="1" kern="1200">
                <a:solidFill>
                  <a:schemeClr val="tx1"/>
                </a:solidFill>
                <a:latin typeface="+mn-lt"/>
                <a:ea typeface="+mn-ea"/>
                <a:cs typeface="+mn-cs"/>
              </a:defRPr>
            </a:lvl3pPr>
            <a:lvl4pPr marL="0" indent="0" algn="l" defTabSz="457200" rtl="0" eaLnBrk="1" latinLnBrk="0" hangingPunct="1">
              <a:spcBef>
                <a:spcPts val="200"/>
              </a:spcBef>
              <a:buFont typeface="Arial"/>
              <a:buNone/>
              <a:defRPr sz="900" b="1" kern="1200">
                <a:solidFill>
                  <a:schemeClr val="tx1"/>
                </a:solidFill>
                <a:latin typeface="+mn-lt"/>
                <a:ea typeface="+mn-ea"/>
                <a:cs typeface="+mn-cs"/>
              </a:defRPr>
            </a:lvl4pPr>
            <a:lvl5pPr marL="0" indent="0" algn="l" defTabSz="457200" rtl="0" eaLnBrk="1" latinLnBrk="0" hangingPunct="1">
              <a:spcBef>
                <a:spcPts val="200"/>
              </a:spcBef>
              <a:buFont typeface="Arial"/>
              <a:buNone/>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algn="just">
              <a:lnSpc>
                <a:spcPct val="150000"/>
              </a:lnSpc>
              <a:tabLst>
                <a:tab pos="182563" algn="l"/>
                <a:tab pos="449263" algn="l"/>
              </a:tabLst>
            </a:pPr>
            <a:r>
              <a:rPr lang="fr-FR" sz="1400" b="0" cap="none" dirty="0">
                <a:solidFill>
                  <a:schemeClr val="tx1"/>
                </a:solidFill>
                <a:latin typeface="Verdana" panose="020B0604030504040204" pitchFamily="34" charset="0"/>
                <a:ea typeface="Batang" panose="020B0503020000020004" pitchFamily="18" charset="-127"/>
                <a:cs typeface="Times New Roman" panose="02020603050405020304" pitchFamily="18" charset="0"/>
              </a:rPr>
              <a:t>Il existe deux types de Fiche Sport : Elles sont téléchargeables sur OPUSS</a:t>
            </a:r>
          </a:p>
          <a:p>
            <a:pPr marL="525463" indent="-342900" algn="just">
              <a:lnSpc>
                <a:spcPct val="150000"/>
              </a:lnSpc>
              <a:buFont typeface="+mj-lt"/>
              <a:buAutoNum type="arabicPeriod"/>
              <a:tabLst>
                <a:tab pos="182563" algn="l"/>
                <a:tab pos="449263" algn="l"/>
              </a:tabLst>
            </a:pPr>
            <a:r>
              <a:rPr lang="fr-FR" sz="1400" b="0" cap="none" dirty="0">
                <a:solidFill>
                  <a:schemeClr val="tx1"/>
                </a:solidFill>
                <a:latin typeface="Verdana" panose="020B0604030504040204" pitchFamily="34" charset="0"/>
                <a:ea typeface="Batang" panose="020B0503020000020004" pitchFamily="18" charset="-127"/>
                <a:cs typeface="Times New Roman" panose="02020603050405020304" pitchFamily="18" charset="0"/>
              </a:rPr>
              <a:t>La Fiche Sport : Dispositions Générales (Dispositions communes à tous les sports)</a:t>
            </a:r>
          </a:p>
          <a:p>
            <a:pPr marL="525463" indent="-342900" algn="just">
              <a:lnSpc>
                <a:spcPct val="150000"/>
              </a:lnSpc>
              <a:buFont typeface="+mj-lt"/>
              <a:buAutoNum type="arabicPeriod"/>
              <a:tabLst>
                <a:tab pos="182563" algn="l"/>
                <a:tab pos="449263" algn="l"/>
              </a:tabLst>
            </a:pPr>
            <a:r>
              <a:rPr lang="fr-FR" sz="1400" b="0" cap="none" dirty="0">
                <a:solidFill>
                  <a:schemeClr val="tx1"/>
                </a:solidFill>
                <a:latin typeface="Verdana" panose="020B0604030504040204" pitchFamily="34" charset="0"/>
                <a:ea typeface="Batang" panose="020B0503020000020004" pitchFamily="18" charset="-127"/>
                <a:cs typeface="Times New Roman" panose="02020603050405020304" pitchFamily="18" charset="0"/>
              </a:rPr>
              <a:t>La Fiche Sport  : Spécifique à l’Activité</a:t>
            </a:r>
            <a:endParaRPr lang="fr-FR" sz="1400" b="0" dirty="0"/>
          </a:p>
        </p:txBody>
      </p:sp>
    </p:spTree>
    <p:extLst>
      <p:ext uri="{BB962C8B-B14F-4D97-AF65-F5344CB8AC3E}">
        <p14:creationId xmlns:p14="http://schemas.microsoft.com/office/powerpoint/2010/main" val="215909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COMPTE RENDUS DE COMPETITION ET DE FORMATION</a:t>
            </a:r>
          </a:p>
        </p:txBody>
      </p:sp>
      <p:sp>
        <p:nvSpPr>
          <p:cNvPr id="3" name="Espace réservé du contenu 2"/>
          <p:cNvSpPr>
            <a:spLocks noGrp="1"/>
          </p:cNvSpPr>
          <p:nvPr>
            <p:ph idx="1"/>
          </p:nvPr>
        </p:nvSpPr>
        <p:spPr>
          <a:xfrm>
            <a:off x="612000" y="1577634"/>
            <a:ext cx="7694873" cy="4360324"/>
          </a:xfrm>
        </p:spPr>
        <p:txBody>
          <a:bodyPr/>
          <a:lstStyle/>
          <a:p>
            <a:pPr marL="342900" lvl="1" indent="-342900" algn="just">
              <a:buFont typeface="+mj-lt"/>
              <a:buAutoNum type="arabicPeriod"/>
            </a:pPr>
            <a:r>
              <a:rPr lang="fr-FR" sz="1400" b="0" dirty="0"/>
              <a:t>Deux comptes-rendus un pour les compétitions et un pour les formations. Merci d’utiliser les bons formulaires.</a:t>
            </a:r>
          </a:p>
          <a:p>
            <a:pPr marL="342900" lvl="1" indent="-342900" algn="just">
              <a:buFont typeface="+mj-lt"/>
              <a:buAutoNum type="arabicPeriod"/>
            </a:pPr>
            <a:r>
              <a:rPr lang="fr-FR" sz="1400" b="0" dirty="0"/>
              <a:t>Page 2  « ETABLISSEMENTS PRESENTS » : il ne reste que la colonne « TOTAL PAR ETABLISSEMENT » à remplir.</a:t>
            </a:r>
          </a:p>
          <a:p>
            <a:pPr marL="342900" lvl="1" indent="-342900" algn="just">
              <a:buFont typeface="+mj-lt"/>
              <a:buAutoNum type="arabicPeriod"/>
            </a:pPr>
            <a:r>
              <a:rPr lang="fr-FR" sz="1400" b="0" dirty="0"/>
              <a:t>Page 3 « JO PRESENTS ET JO A VALIDER » : à la création d’une compétition il faut demander l’inscription des JO. Si un référent désigné par le SD est présent sur la compétition il peut valider des JO. En suivant la procédure ci-dessous vous pourrez remplir facilement cette rubrique.</a:t>
            </a:r>
          </a:p>
          <a:p>
            <a:pPr marL="342900" lvl="1" indent="-342900" algn="just">
              <a:buFont typeface="+mj-lt"/>
              <a:buAutoNum type="arabicPeriod"/>
            </a:pPr>
            <a:r>
              <a:rPr lang="fr-FR" sz="1400" b="0" dirty="0"/>
              <a:t>Page 6 « RESULTATS INDIVIDUELS » : Comme pour les JO  vous trouverez ci-dessous la procédure.</a:t>
            </a:r>
          </a:p>
        </p:txBody>
      </p:sp>
      <p:sp>
        <p:nvSpPr>
          <p:cNvPr id="5" name="Espace réservé du contenu 3">
            <a:extLst>
              <a:ext uri="{FF2B5EF4-FFF2-40B4-BE49-F238E27FC236}">
                <a16:creationId xmlns:a16="http://schemas.microsoft.com/office/drawing/2014/main" id="{4959F27A-8AE0-47E2-A549-67B16876205B}"/>
              </a:ext>
            </a:extLst>
          </p:cNvPr>
          <p:cNvSpPr txBox="1">
            <a:spLocks/>
          </p:cNvSpPr>
          <p:nvPr/>
        </p:nvSpPr>
        <p:spPr>
          <a:xfrm>
            <a:off x="612000" y="1009650"/>
            <a:ext cx="7920000" cy="324000"/>
          </a:xfrm>
          <a:prstGeom prst="rect">
            <a:avLst/>
          </a:prstGeom>
        </p:spPr>
        <p:txBody>
          <a:bodyPr vert="horz" lIns="0" tIns="0" rIns="0" bIns="0"/>
          <a:lstStyle>
            <a:lvl1pPr marL="0" indent="0" algn="l" defTabSz="457200" rtl="0" eaLnBrk="1" latinLnBrk="0" hangingPunct="1">
              <a:spcBef>
                <a:spcPct val="20000"/>
              </a:spcBef>
              <a:buFont typeface="Arial"/>
              <a:buNone/>
              <a:defRPr sz="1900" kern="1200">
                <a:solidFill>
                  <a:schemeClr val="tx1"/>
                </a:solidFill>
                <a:latin typeface="Arial Black"/>
                <a:ea typeface="+mn-ea"/>
                <a:cs typeface="Arial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Les nouveautés</a:t>
            </a:r>
          </a:p>
        </p:txBody>
      </p:sp>
    </p:spTree>
    <p:extLst>
      <p:ext uri="{BB962C8B-B14F-4D97-AF65-F5344CB8AC3E}">
        <p14:creationId xmlns:p14="http://schemas.microsoft.com/office/powerpoint/2010/main" val="3096818690"/>
      </p:ext>
    </p:extLst>
  </p:cSld>
  <p:clrMapOvr>
    <a:masterClrMapping/>
  </p:clrMapOvr>
</p:sld>
</file>

<file path=ppt/theme/theme1.xml><?xml version="1.0" encoding="utf-8"?>
<a:theme xmlns:a="http://schemas.openxmlformats.org/drawingml/2006/main" name="UNSS">
  <a:themeElements>
    <a:clrScheme name="Personnalisée 6">
      <a:dk1>
        <a:sysClr val="windowText" lastClr="000000"/>
      </a:dk1>
      <a:lt1>
        <a:sysClr val="window" lastClr="FFFFFF"/>
      </a:lt1>
      <a:dk2>
        <a:srgbClr val="000508"/>
      </a:dk2>
      <a:lt2>
        <a:srgbClr val="E6E8E4"/>
      </a:lt2>
      <a:accent1>
        <a:srgbClr val="2D8EC2"/>
      </a:accent1>
      <a:accent2>
        <a:srgbClr val="235595"/>
      </a:accent2>
      <a:accent3>
        <a:srgbClr val="CD0920"/>
      </a:accent3>
      <a:accent4>
        <a:srgbClr val="505150"/>
      </a:accent4>
      <a:accent5>
        <a:srgbClr val="777877"/>
      </a:accent5>
      <a:accent6>
        <a:srgbClr val="A5A6A5"/>
      </a:accent6>
      <a:hlink>
        <a:srgbClr val="0000FF"/>
      </a:hlink>
      <a:folHlink>
        <a:srgbClr val="E7B137"/>
      </a:folHlink>
    </a:clrScheme>
    <a:fontScheme name="Arial">
      <a:majorFont>
        <a:latin typeface="Arial"/>
        <a:ea typeface=""/>
        <a:cs typeface=""/>
        <a:font script="Jpan" typeface="ＭＳ ゴシック"/>
        <a:font script="Hans" typeface="宋体"/>
        <a:font script="Hant" typeface="新細明體"/>
      </a:majorFont>
      <a:minorFont>
        <a:latin typeface="Arial"/>
        <a:ea typeface=""/>
        <a:cs typeface=""/>
        <a:font script="Jpan" typeface="ＭＳ ゴシック"/>
        <a:font script="Hans" typeface="宋体"/>
        <a:font script="Hant" typeface="新細明體"/>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UNSS.thmx</Template>
  <TotalTime>2108</TotalTime>
  <Words>4230</Words>
  <Application>Microsoft Office PowerPoint</Application>
  <PresentationFormat>Personnalisé</PresentationFormat>
  <Paragraphs>587</Paragraphs>
  <Slides>62</Slides>
  <Notes>15</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62</vt:i4>
      </vt:variant>
    </vt:vector>
  </HeadingPairs>
  <TitlesOfParts>
    <vt:vector size="75" baseType="lpstr">
      <vt:lpstr>Arial</vt:lpstr>
      <vt:lpstr>Arial Black</vt:lpstr>
      <vt:lpstr>Bebas Neue</vt:lpstr>
      <vt:lpstr>Book Antiqua</vt:lpstr>
      <vt:lpstr>Calibri</vt:lpstr>
      <vt:lpstr>Calibri Light</vt:lpstr>
      <vt:lpstr>Cambria</vt:lpstr>
      <vt:lpstr>Freestyle Script</vt:lpstr>
      <vt:lpstr>Verdana</vt:lpstr>
      <vt:lpstr>Wingdings</vt:lpstr>
      <vt:lpstr>Wingdings 2</vt:lpstr>
      <vt:lpstr>UNSS</vt:lpstr>
      <vt:lpstr>Thème Office</vt:lpstr>
      <vt:lpstr>SERVICE DEPARTEMENTAL NORD</vt:lpstr>
      <vt:lpstr>LA RENTREE 2020-2021</vt:lpstr>
      <vt:lpstr>LA RENTREE 2020-2021</vt:lpstr>
      <vt:lpstr>PROTOCOLE SANITAIRE EN AS</vt:lpstr>
      <vt:lpstr>AFFILIATION ET LICENCES</vt:lpstr>
      <vt:lpstr>AFFILIATION ET LICENCES</vt:lpstr>
      <vt:lpstr>LE REGLEMENT FEDERAL </vt:lpstr>
      <vt:lpstr>LES FICHES SPORTS </vt:lpstr>
      <vt:lpstr>COMPTE RENDUS DE COMPETITION ET DE FORMATION</vt:lpstr>
      <vt:lpstr>CR COMPETITION</vt:lpstr>
      <vt:lpstr>CR FORMATION</vt:lpstr>
      <vt:lpstr>LE TUTORIEL POUR ENREGISTRER LES RESULTATS INDIVIDUELS :</vt:lpstr>
      <vt:lpstr>LE TUTORIEL POUR ENREGISTRER LES RESULTATS INDIVIDUELS :</vt:lpstr>
      <vt:lpstr>LE TUTORIEL POUR ENREGISTRER LES RESULTATS INDIVIDUELS :</vt:lpstr>
      <vt:lpstr>LE TUTORIEL POUR ENREGISTRER LES RESULTATS INDIVIDUELS :</vt:lpstr>
      <vt:lpstr>LE TUTORIEL POUR ENREGISTRER LES RESULTATS INDIVIDUELS :</vt:lpstr>
      <vt:lpstr>LE TUTORIEL POUR demander a valider des jo</vt:lpstr>
      <vt:lpstr>LE TUTORIEL POUR demander a valider des jo</vt:lpstr>
      <vt:lpstr>LE TUTORIEL POUR demander a valider des jo</vt:lpstr>
      <vt:lpstr>LE TUTORIEL POUR demander a valider des jo</vt:lpstr>
      <vt:lpstr>SOUSCRIPTION UNSS 2021</vt:lpstr>
      <vt:lpstr>STATISTIQUES GENERALES DEPARTEMENT DU NORD</vt:lpstr>
      <vt:lpstr>STATISTIQUES GENERALES DEPARTEMENT DU NORD</vt:lpstr>
      <vt:lpstr>STATISTIQUES GENERALES DEPARTEMENT DU NORD</vt:lpstr>
      <vt:lpstr>STATISTIQUES GENERALES DEPARTEMENT DU NORD</vt:lpstr>
      <vt:lpstr>STATISTIQUES JEUNES OFFICIELS</vt:lpstr>
      <vt:lpstr>STATISTIQUES JEUNES OFFICIELS</vt:lpstr>
      <vt:lpstr>STATISTIQUES JEUNES OFFICIELS</vt:lpstr>
      <vt:lpstr>STATISTIQUES JEUNES OFFICIELS</vt:lpstr>
      <vt:lpstr>PNDSS 2020-2024</vt:lpstr>
      <vt:lpstr>PNDSS 2020-2024</vt:lpstr>
      <vt:lpstr>PNDSS 2020-2024</vt:lpstr>
      <vt:lpstr>PNDSS 2020-2024</vt:lpstr>
      <vt:lpstr>PNDSS 2020-2024</vt:lpstr>
      <vt:lpstr>PNDSS 2020-2024</vt:lpstr>
      <vt:lpstr>PROJET DES AS</vt:lpstr>
      <vt:lpstr>LA VIE DES AS </vt:lpstr>
      <vt:lpstr>Agence NATIONALE DU SPORT (ANS)</vt:lpstr>
      <vt:lpstr>Agence NATIONALE DU SPORT (ANS)</vt:lpstr>
      <vt:lpstr>Agence NATIONALE DU SPORT (ANS)</vt:lpstr>
      <vt:lpstr>Agence NATIONALE DU SPORT (ANS)</vt:lpstr>
      <vt:lpstr>Fonds de solidarité</vt:lpstr>
      <vt:lpstr>REMBOURSEMENT DES AS PAR LE SD</vt:lpstr>
      <vt:lpstr>REMBOURSEMENT DES AS PAR LE SD</vt:lpstr>
      <vt:lpstr>REMBOURSEMENT DES AS PAR LE SD</vt:lpstr>
      <vt:lpstr>Journée nationale du sport scolaire</vt:lpstr>
      <vt:lpstr>HAND 4X4</vt:lpstr>
      <vt:lpstr>HAND 4X4</vt:lpstr>
      <vt:lpstr>CROSS UNSS</vt:lpstr>
      <vt:lpstr>CROSS UNSS</vt:lpstr>
      <vt:lpstr>CROSS UNSS</vt:lpstr>
      <vt:lpstr>CROSS UNSS</vt:lpstr>
      <vt:lpstr>CROSS UNSS</vt:lpstr>
      <vt:lpstr>CROSS UNSS</vt:lpstr>
      <vt:lpstr>Présentation PowerPoint</vt:lpstr>
      <vt:lpstr>CROSS UNSS</vt:lpstr>
      <vt:lpstr>CROSS UNSS 2° Tour</vt:lpstr>
      <vt:lpstr>CALENDRIER UNSS 2020-2021</vt:lpstr>
      <vt:lpstr>CMD et CMR</vt:lpstr>
      <vt:lpstr>Présentation de l’appli glide</vt:lpstr>
      <vt:lpstr>INFOS- DOCS AS ET COORDONNATEURS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zeRafio</dc:creator>
  <cp:lastModifiedBy>Marie-Christine LEROY</cp:lastModifiedBy>
  <cp:revision>94</cp:revision>
  <cp:lastPrinted>2020-09-02T12:52:47Z</cp:lastPrinted>
  <dcterms:created xsi:type="dcterms:W3CDTF">2013-10-17T07:13:22Z</dcterms:created>
  <dcterms:modified xsi:type="dcterms:W3CDTF">2020-09-09T10:25:27Z</dcterms:modified>
</cp:coreProperties>
</file>